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7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0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21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22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23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27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28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29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30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31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notesSlides/notesSlide32.xml" ContentType="application/vnd.openxmlformats-officedocument.presentationml.notesSlide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notesSlides/notesSlide33.xml" ContentType="application/vnd.openxmlformats-officedocument.presentationml.notesSlide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notesSlides/notesSlide34.xml" ContentType="application/vnd.openxmlformats-officedocument.presentationml.notesSlide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277" r:id="rId2"/>
    <p:sldId id="317" r:id="rId3"/>
    <p:sldId id="362" r:id="rId4"/>
    <p:sldId id="332" r:id="rId5"/>
    <p:sldId id="321" r:id="rId6"/>
    <p:sldId id="326" r:id="rId7"/>
    <p:sldId id="327" r:id="rId8"/>
    <p:sldId id="330" r:id="rId9"/>
    <p:sldId id="379" r:id="rId10"/>
    <p:sldId id="356" r:id="rId11"/>
    <p:sldId id="378" r:id="rId12"/>
    <p:sldId id="386" r:id="rId13"/>
    <p:sldId id="360" r:id="rId14"/>
    <p:sldId id="322" r:id="rId15"/>
    <p:sldId id="361" r:id="rId16"/>
    <p:sldId id="383" r:id="rId17"/>
    <p:sldId id="349" r:id="rId18"/>
    <p:sldId id="334" r:id="rId19"/>
    <p:sldId id="365" r:id="rId20"/>
    <p:sldId id="335" r:id="rId21"/>
    <p:sldId id="382" r:id="rId22"/>
    <p:sldId id="384" r:id="rId23"/>
    <p:sldId id="385" r:id="rId24"/>
    <p:sldId id="376" r:id="rId25"/>
    <p:sldId id="387" r:id="rId26"/>
    <p:sldId id="388" r:id="rId27"/>
    <p:sldId id="373" r:id="rId28"/>
    <p:sldId id="375" r:id="rId29"/>
    <p:sldId id="352" r:id="rId30"/>
    <p:sldId id="341" r:id="rId31"/>
    <p:sldId id="342" r:id="rId32"/>
    <p:sldId id="343" r:id="rId33"/>
    <p:sldId id="344" r:id="rId34"/>
    <p:sldId id="354" r:id="rId35"/>
    <p:sldId id="390" r:id="rId36"/>
    <p:sldId id="345" r:id="rId37"/>
    <p:sldId id="346" r:id="rId38"/>
    <p:sldId id="389" r:id="rId39"/>
    <p:sldId id="348" r:id="rId40"/>
  </p:sldIdLst>
  <p:sldSz cx="12192000" cy="6858000"/>
  <p:notesSz cx="6797675" cy="9928225"/>
  <p:defaultTextStyle>
    <a:defPPr>
      <a:defRPr lang="uk-UA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890">
          <p15:clr>
            <a:srgbClr val="A4A3A4"/>
          </p15:clr>
        </p15:guide>
        <p15:guide id="2" orient="horz" pos="3657">
          <p15:clr>
            <a:srgbClr val="A4A3A4"/>
          </p15:clr>
        </p15:guide>
        <p15:guide id="3" pos="1799">
          <p15:clr>
            <a:srgbClr val="A4A3A4"/>
          </p15:clr>
        </p15:guide>
        <p15:guide id="4" pos="697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79478"/>
    <a:srgbClr val="262626"/>
    <a:srgbClr val="6B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223" autoAdjust="0"/>
    <p:restoredTop sz="94273" autoAdjust="0"/>
  </p:normalViewPr>
  <p:slideViewPr>
    <p:cSldViewPr snapToGrid="0">
      <p:cViewPr varScale="1">
        <p:scale>
          <a:sx n="89" d="100"/>
          <a:sy n="89" d="100"/>
        </p:scale>
        <p:origin x="-283" y="-62"/>
      </p:cViewPr>
      <p:guideLst>
        <p:guide orient="horz" pos="890"/>
        <p:guide orient="horz" pos="3657"/>
        <p:guide pos="1799"/>
        <p:guide pos="697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79" d="100"/>
          <a:sy n="79" d="100"/>
        </p:scale>
        <p:origin x="226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diagrams/_rels/data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ata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4" Type="http://schemas.openxmlformats.org/officeDocument/2006/relationships/image" Target="../media/image32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diagrams/_rels/drawing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rawing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4" Type="http://schemas.openxmlformats.org/officeDocument/2006/relationships/image" Target="../media/image32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F14AD3-7D89-4D03-BC5E-7D630613E191}" type="doc">
      <dgm:prSet loTypeId="urn:microsoft.com/office/officeart/2008/layout/PictureStrip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18A3BD7-56B3-40B0-88A7-0813E4648752}">
      <dgm:prSet phldrT="[Текст]" custT="1"/>
      <dgm:spPr/>
      <dgm:t>
        <a:bodyPr/>
        <a:lstStyle/>
        <a:p>
          <a:r>
            <a:rPr lang="ru-RU" sz="1400" dirty="0" smtClean="0">
              <a:effectLst/>
              <a:latin typeface="+mn-lt"/>
            </a:rPr>
            <a:t>Отсутствие просроченной задолженности по возврату в областной бюджет субсидий, бюджетных инвестиций, предоставленных в том числе в соответствии с иными правовыми актами</a:t>
          </a:r>
          <a:endParaRPr lang="ru-RU" sz="1400" dirty="0">
            <a:latin typeface="+mn-lt"/>
          </a:endParaRPr>
        </a:p>
      </dgm:t>
    </dgm:pt>
    <dgm:pt modelId="{8C8914F8-7573-46CE-B557-420F5B4EC6E2}" type="parTrans" cxnId="{A6AC3BB0-46BA-4004-BDF8-956A15F19FC0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FA460414-E6ED-4DE8-BB59-44E7BEDD2E47}" type="sibTrans" cxnId="{A6AC3BB0-46BA-4004-BDF8-956A15F19FC0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A500E446-B7CC-4C3E-97C7-FE7B248A6310}">
      <dgm:prSet phldrT="[Текст]" custT="1"/>
      <dgm:spPr/>
      <dgm:t>
        <a:bodyPr/>
        <a:lstStyle/>
        <a:p>
          <a:r>
            <a:rPr lang="ru-RU" sz="1400" dirty="0" smtClean="0">
              <a:effectLst/>
              <a:latin typeface="+mn-lt"/>
            </a:rPr>
            <a:t>Не является иностранным ЮЛ, а также российским ЮЛ, в капитале которого доля участия иностранных ЮЛ превышает 50% и местом регистрации которых является государство или территория, включенные Минфином РФ в перечень</a:t>
          </a:r>
          <a:endParaRPr lang="ru-RU" sz="1400" dirty="0">
            <a:latin typeface="+mn-lt"/>
          </a:endParaRPr>
        </a:p>
      </dgm:t>
    </dgm:pt>
    <dgm:pt modelId="{A8BA0891-1951-405D-A24A-07F3AD9808DD}" type="parTrans" cxnId="{00B2E8DA-3736-4615-B452-309F09CAFBE9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DC61B951-8741-4B33-82D9-BE5E0B04ACF4}" type="sibTrans" cxnId="{00B2E8DA-3736-4615-B452-309F09CAFBE9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7135B5F5-14AF-408F-9897-032BCE60654C}">
      <dgm:prSet phldrT="[Текст]" custT="1"/>
      <dgm:spPr/>
      <dgm:t>
        <a:bodyPr/>
        <a:lstStyle/>
        <a:p>
          <a:r>
            <a:rPr lang="ru-RU" sz="1400" dirty="0" smtClean="0">
              <a:effectLst/>
              <a:latin typeface="+mn-lt"/>
            </a:rPr>
            <a:t>Не получает средства из бюджета из которого планируется предоставление субсидии на основании иных правовых актов на аналогичные цели</a:t>
          </a:r>
          <a:endParaRPr lang="ru-RU" sz="1400" dirty="0">
            <a:latin typeface="+mn-lt"/>
          </a:endParaRPr>
        </a:p>
      </dgm:t>
    </dgm:pt>
    <dgm:pt modelId="{C79FBD72-309C-48D2-8DA1-B396D408536C}" type="parTrans" cxnId="{652A730A-EF38-446D-B488-B7FC99DCE453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9BB1DED4-27A4-48FD-AE7A-A3D4E59DC5CA}" type="sibTrans" cxnId="{652A730A-EF38-446D-B488-B7FC99DCE453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61612144-FFEF-4F84-ABC8-0A9BCC65D0CD}">
      <dgm:prSet custT="1"/>
      <dgm:spPr/>
      <dgm:t>
        <a:bodyPr/>
        <a:lstStyle/>
        <a:p>
          <a:r>
            <a:rPr lang="ru-RU" sz="1400" dirty="0" smtClean="0">
              <a:latin typeface="+mn-lt"/>
            </a:rPr>
            <a:t>ЮЛ не находится в процессе ликвидации, банкротства, деятельность не должна быть приостановлена, ИП не должны прекратить деятельность в качестве ИП</a:t>
          </a:r>
          <a:endParaRPr lang="ru-RU" sz="1400" dirty="0">
            <a:latin typeface="+mn-lt"/>
          </a:endParaRPr>
        </a:p>
      </dgm:t>
    </dgm:pt>
    <dgm:pt modelId="{8138090C-280C-4EC9-8752-0DBF81E269B8}" type="parTrans" cxnId="{F17086BD-F0E4-4591-AAE9-25A467A05976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E62ACB66-0F2C-4FF8-B415-3BB902AC2B12}" type="sibTrans" cxnId="{F17086BD-F0E4-4591-AAE9-25A467A05976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1F801D85-7B37-42FA-A072-4CDD66B20148}">
      <dgm:prSet custT="1"/>
      <dgm:spPr/>
      <dgm:t>
        <a:bodyPr/>
        <a:lstStyle/>
        <a:p>
          <a:r>
            <a:rPr lang="ru-RU" sz="1400" dirty="0" smtClean="0">
              <a:latin typeface="+mn-lt"/>
            </a:rPr>
            <a:t>Не выявлены факты нарушения условий, установленных при получении бюджетных средств, и их нецелевого использования, либо нарушения устранены или возвращены средства в соответствующий бюджет</a:t>
          </a:r>
          <a:endParaRPr lang="ru-RU" sz="1400" dirty="0">
            <a:latin typeface="+mn-lt"/>
          </a:endParaRPr>
        </a:p>
      </dgm:t>
    </dgm:pt>
    <dgm:pt modelId="{3C2E3C8D-6F3E-451C-A3F0-3CD69AFC37ED}" type="parTrans" cxnId="{08C20896-77C4-46C3-9F43-C987C8795403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97DED62B-C54D-44A0-ABFA-D3D6C05A11D4}" type="sibTrans" cxnId="{08C20896-77C4-46C3-9F43-C987C8795403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D12A0AB4-47C3-4D70-9CD8-90589D8AE1D9}">
      <dgm:prSet custT="1"/>
      <dgm:spPr>
        <a:solidFill>
          <a:schemeClr val="lt1">
            <a:hueOff val="0"/>
            <a:satOff val="0"/>
            <a:lumOff val="0"/>
          </a:schemeClr>
        </a:solidFill>
      </dgm:spPr>
      <dgm:t>
        <a:bodyPr/>
        <a:lstStyle/>
        <a:p>
          <a:r>
            <a:rPr lang="ru-RU" sz="1400" dirty="0" smtClean="0">
              <a:latin typeface="+mn-lt"/>
            </a:rPr>
            <a:t>Предоставил отчетность о финансово-экономическом состоянии товаропроизводителей агропромышленного комплекса на последнюю отчетную дату</a:t>
          </a:r>
          <a:endParaRPr lang="ru-RU" sz="1400" dirty="0">
            <a:latin typeface="+mn-lt"/>
          </a:endParaRPr>
        </a:p>
      </dgm:t>
    </dgm:pt>
    <dgm:pt modelId="{886F23F7-9513-4F89-8997-97C0F3934A13}" type="parTrans" cxnId="{D26B1F26-22BC-4433-8251-2D29B3EFE176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73144FB4-53AC-4913-A97E-D3E521719067}" type="sibTrans" cxnId="{D26B1F26-22BC-4433-8251-2D29B3EFE176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82FBE4C0-1220-4AB8-8AD6-33C15CC18A2B}" type="pres">
      <dgm:prSet presAssocID="{19F14AD3-7D89-4D03-BC5E-7D630613E19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E149A92-A170-43C2-BB32-4E8D59F96E7A}" type="pres">
      <dgm:prSet presAssocID="{118A3BD7-56B3-40B0-88A7-0813E4648752}" presName="composite" presStyleCnt="0"/>
      <dgm:spPr/>
    </dgm:pt>
    <dgm:pt modelId="{8AD6562F-C313-4602-B9F1-19823D643A93}" type="pres">
      <dgm:prSet presAssocID="{118A3BD7-56B3-40B0-88A7-0813E4648752}" presName="rect1" presStyleLbl="trAlign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86A854-52FD-442E-96DF-A2E4D40D52A1}" type="pres">
      <dgm:prSet presAssocID="{118A3BD7-56B3-40B0-88A7-0813E4648752}" presName="rect2" presStyleLbl="fgImgPlace1" presStyleIdx="0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F449172-776B-425A-AD1E-30CA35C7C00A}" type="pres">
      <dgm:prSet presAssocID="{FA460414-E6ED-4DE8-BB59-44E7BEDD2E47}" presName="sibTrans" presStyleCnt="0"/>
      <dgm:spPr/>
    </dgm:pt>
    <dgm:pt modelId="{24CFCBA3-44FA-42E6-88D2-1EFAE1098E2C}" type="pres">
      <dgm:prSet presAssocID="{61612144-FFEF-4F84-ABC8-0A9BCC65D0CD}" presName="composite" presStyleCnt="0"/>
      <dgm:spPr/>
    </dgm:pt>
    <dgm:pt modelId="{77932041-E967-4F6A-A775-3DB06A2E25DE}" type="pres">
      <dgm:prSet presAssocID="{61612144-FFEF-4F84-ABC8-0A9BCC65D0CD}" presName="rect1" presStyleLbl="trAlign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658717-2A6F-4931-8864-689962808B5C}" type="pres">
      <dgm:prSet presAssocID="{61612144-FFEF-4F84-ABC8-0A9BCC65D0CD}" presName="rect2" presStyleLbl="fgImgPlace1" presStyleIdx="1" presStyleCnt="6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9C4BD993-56F6-48A1-9822-D2B85B51B0DB}" type="pres">
      <dgm:prSet presAssocID="{E62ACB66-0F2C-4FF8-B415-3BB902AC2B12}" presName="sibTrans" presStyleCnt="0"/>
      <dgm:spPr/>
    </dgm:pt>
    <dgm:pt modelId="{CC381701-0D21-459F-821F-65435602B332}" type="pres">
      <dgm:prSet presAssocID="{A500E446-B7CC-4C3E-97C7-FE7B248A6310}" presName="composite" presStyleCnt="0"/>
      <dgm:spPr/>
    </dgm:pt>
    <dgm:pt modelId="{904763E1-8D75-430B-943A-3F5DB848FF6E}" type="pres">
      <dgm:prSet presAssocID="{A500E446-B7CC-4C3E-97C7-FE7B248A6310}" presName="rect1" presStyleLbl="trAlignAcc1" presStyleIdx="2" presStyleCnt="6" custScaleY="1256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ED6E57-7DF2-4291-B6CE-F1F1ED4D4522}" type="pres">
      <dgm:prSet presAssocID="{A500E446-B7CC-4C3E-97C7-FE7B248A6310}" presName="rect2" presStyleLbl="fgImgPlace1" presStyleIdx="2" presStyleCnt="6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CAA2771-A288-45F8-A01F-C7EB3792A9CF}" type="pres">
      <dgm:prSet presAssocID="{DC61B951-8741-4B33-82D9-BE5E0B04ACF4}" presName="sibTrans" presStyleCnt="0"/>
      <dgm:spPr/>
    </dgm:pt>
    <dgm:pt modelId="{39B1BB52-963D-4D16-A361-5F0682583032}" type="pres">
      <dgm:prSet presAssocID="{7135B5F5-14AF-408F-9897-032BCE60654C}" presName="composite" presStyleCnt="0"/>
      <dgm:spPr/>
    </dgm:pt>
    <dgm:pt modelId="{3F19AE95-AC38-4C80-9543-0659551B2EB3}" type="pres">
      <dgm:prSet presAssocID="{7135B5F5-14AF-408F-9897-032BCE60654C}" presName="rect1" presStyleLbl="trAlignAcc1" presStyleIdx="3" presStyleCnt="6" custScaleY="1217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DD24F9-DCBB-4623-A025-5ADC0A4A661B}" type="pres">
      <dgm:prSet presAssocID="{7135B5F5-14AF-408F-9897-032BCE60654C}" presName="rect2" presStyleLbl="fgImgPlace1" presStyleIdx="3" presStyleCnt="6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A11C9442-C640-4E95-AA9E-7E358127221E}" type="pres">
      <dgm:prSet presAssocID="{9BB1DED4-27A4-48FD-AE7A-A3D4E59DC5CA}" presName="sibTrans" presStyleCnt="0"/>
      <dgm:spPr/>
    </dgm:pt>
    <dgm:pt modelId="{E56D9A63-7423-4A57-A5AB-A1D5E205A253}" type="pres">
      <dgm:prSet presAssocID="{1F801D85-7B37-42FA-A072-4CDD66B20148}" presName="composite" presStyleCnt="0"/>
      <dgm:spPr/>
    </dgm:pt>
    <dgm:pt modelId="{4848EEB9-E765-42C2-A898-523124211883}" type="pres">
      <dgm:prSet presAssocID="{1F801D85-7B37-42FA-A072-4CDD66B20148}" presName="rect1" presStyleLbl="trAlignAcc1" presStyleIdx="4" presStyleCnt="6" custLinFactNeighborY="-104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E1F76D-8639-41F4-8DC5-47607B698879}" type="pres">
      <dgm:prSet presAssocID="{1F801D85-7B37-42FA-A072-4CDD66B20148}" presName="rect2" presStyleLbl="fgImgPlace1" presStyleIdx="4" presStyleCnt="6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ABAA92F2-4321-4E41-8AD4-DF6A4081CDE2}" type="pres">
      <dgm:prSet presAssocID="{97DED62B-C54D-44A0-ABFA-D3D6C05A11D4}" presName="sibTrans" presStyleCnt="0"/>
      <dgm:spPr/>
    </dgm:pt>
    <dgm:pt modelId="{02147201-1230-4F30-A09C-2A2D6762D062}" type="pres">
      <dgm:prSet presAssocID="{D12A0AB4-47C3-4D70-9CD8-90589D8AE1D9}" presName="composite" presStyleCnt="0"/>
      <dgm:spPr/>
    </dgm:pt>
    <dgm:pt modelId="{5A45FF1E-C905-4C34-A446-C5076F29949F}" type="pres">
      <dgm:prSet presAssocID="{D12A0AB4-47C3-4D70-9CD8-90589D8AE1D9}" presName="rect1" presStyleLbl="trAlignAcc1" presStyleIdx="5" presStyleCnt="6" custLinFactNeighborY="-104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AAA527-93E3-4867-9C91-B10A5746D5F8}" type="pres">
      <dgm:prSet presAssocID="{D12A0AB4-47C3-4D70-9CD8-90589D8AE1D9}" presName="rect2" presStyleLbl="fgImgPlace1" presStyleIdx="5" presStyleCnt="6"/>
      <dgm:spPr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652A730A-EF38-446D-B488-B7FC99DCE453}" srcId="{19F14AD3-7D89-4D03-BC5E-7D630613E191}" destId="{7135B5F5-14AF-408F-9897-032BCE60654C}" srcOrd="3" destOrd="0" parTransId="{C79FBD72-309C-48D2-8DA1-B396D408536C}" sibTransId="{9BB1DED4-27A4-48FD-AE7A-A3D4E59DC5CA}"/>
    <dgm:cxn modelId="{01E7220F-7446-45FF-8D10-C931A494B0A1}" type="presOf" srcId="{19F14AD3-7D89-4D03-BC5E-7D630613E191}" destId="{82FBE4C0-1220-4AB8-8AD6-33C15CC18A2B}" srcOrd="0" destOrd="0" presId="urn:microsoft.com/office/officeart/2008/layout/PictureStrips"/>
    <dgm:cxn modelId="{C268DEA7-E9AB-4DB0-B367-6793D9B8BC05}" type="presOf" srcId="{7135B5F5-14AF-408F-9897-032BCE60654C}" destId="{3F19AE95-AC38-4C80-9543-0659551B2EB3}" srcOrd="0" destOrd="0" presId="urn:microsoft.com/office/officeart/2008/layout/PictureStrips"/>
    <dgm:cxn modelId="{D6F25C22-67DA-4AD1-AB80-BB992EDAE28E}" type="presOf" srcId="{61612144-FFEF-4F84-ABC8-0A9BCC65D0CD}" destId="{77932041-E967-4F6A-A775-3DB06A2E25DE}" srcOrd="0" destOrd="0" presId="urn:microsoft.com/office/officeart/2008/layout/PictureStrips"/>
    <dgm:cxn modelId="{6E4C2262-A2EE-43BE-84EE-51D9003D40B5}" type="presOf" srcId="{D12A0AB4-47C3-4D70-9CD8-90589D8AE1D9}" destId="{5A45FF1E-C905-4C34-A446-C5076F29949F}" srcOrd="0" destOrd="0" presId="urn:microsoft.com/office/officeart/2008/layout/PictureStrips"/>
    <dgm:cxn modelId="{D26B1F26-22BC-4433-8251-2D29B3EFE176}" srcId="{19F14AD3-7D89-4D03-BC5E-7D630613E191}" destId="{D12A0AB4-47C3-4D70-9CD8-90589D8AE1D9}" srcOrd="5" destOrd="0" parTransId="{886F23F7-9513-4F89-8997-97C0F3934A13}" sibTransId="{73144FB4-53AC-4913-A97E-D3E521719067}"/>
    <dgm:cxn modelId="{E99E8E71-06DD-45E5-9E5C-2F5FB83C5242}" type="presOf" srcId="{118A3BD7-56B3-40B0-88A7-0813E4648752}" destId="{8AD6562F-C313-4602-B9F1-19823D643A93}" srcOrd="0" destOrd="0" presId="urn:microsoft.com/office/officeart/2008/layout/PictureStrips"/>
    <dgm:cxn modelId="{A6AC3BB0-46BA-4004-BDF8-956A15F19FC0}" srcId="{19F14AD3-7D89-4D03-BC5E-7D630613E191}" destId="{118A3BD7-56B3-40B0-88A7-0813E4648752}" srcOrd="0" destOrd="0" parTransId="{8C8914F8-7573-46CE-B557-420F5B4EC6E2}" sibTransId="{FA460414-E6ED-4DE8-BB59-44E7BEDD2E47}"/>
    <dgm:cxn modelId="{63C64D5E-A162-44C6-A861-D8E9B3A97524}" type="presOf" srcId="{A500E446-B7CC-4C3E-97C7-FE7B248A6310}" destId="{904763E1-8D75-430B-943A-3F5DB848FF6E}" srcOrd="0" destOrd="0" presId="urn:microsoft.com/office/officeart/2008/layout/PictureStrips"/>
    <dgm:cxn modelId="{08C20896-77C4-46C3-9F43-C987C8795403}" srcId="{19F14AD3-7D89-4D03-BC5E-7D630613E191}" destId="{1F801D85-7B37-42FA-A072-4CDD66B20148}" srcOrd="4" destOrd="0" parTransId="{3C2E3C8D-6F3E-451C-A3F0-3CD69AFC37ED}" sibTransId="{97DED62B-C54D-44A0-ABFA-D3D6C05A11D4}"/>
    <dgm:cxn modelId="{F17086BD-F0E4-4591-AAE9-25A467A05976}" srcId="{19F14AD3-7D89-4D03-BC5E-7D630613E191}" destId="{61612144-FFEF-4F84-ABC8-0A9BCC65D0CD}" srcOrd="1" destOrd="0" parTransId="{8138090C-280C-4EC9-8752-0DBF81E269B8}" sibTransId="{E62ACB66-0F2C-4FF8-B415-3BB902AC2B12}"/>
    <dgm:cxn modelId="{00B2E8DA-3736-4615-B452-309F09CAFBE9}" srcId="{19F14AD3-7D89-4D03-BC5E-7D630613E191}" destId="{A500E446-B7CC-4C3E-97C7-FE7B248A6310}" srcOrd="2" destOrd="0" parTransId="{A8BA0891-1951-405D-A24A-07F3AD9808DD}" sibTransId="{DC61B951-8741-4B33-82D9-BE5E0B04ACF4}"/>
    <dgm:cxn modelId="{70E0C786-DABF-4381-AA35-5E352D37F1CA}" type="presOf" srcId="{1F801D85-7B37-42FA-A072-4CDD66B20148}" destId="{4848EEB9-E765-42C2-A898-523124211883}" srcOrd="0" destOrd="0" presId="urn:microsoft.com/office/officeart/2008/layout/PictureStrips"/>
    <dgm:cxn modelId="{144EDB14-1A6F-4FFB-9A61-39E4707A1FF9}" type="presParOf" srcId="{82FBE4C0-1220-4AB8-8AD6-33C15CC18A2B}" destId="{7E149A92-A170-43C2-BB32-4E8D59F96E7A}" srcOrd="0" destOrd="0" presId="urn:microsoft.com/office/officeart/2008/layout/PictureStrips"/>
    <dgm:cxn modelId="{DA5C0E57-E9C5-4F35-9AAF-637B6D9F386E}" type="presParOf" srcId="{7E149A92-A170-43C2-BB32-4E8D59F96E7A}" destId="{8AD6562F-C313-4602-B9F1-19823D643A93}" srcOrd="0" destOrd="0" presId="urn:microsoft.com/office/officeart/2008/layout/PictureStrips"/>
    <dgm:cxn modelId="{894A45CF-E898-44BF-8CCD-2CAAAA86C150}" type="presParOf" srcId="{7E149A92-A170-43C2-BB32-4E8D59F96E7A}" destId="{A886A854-52FD-442E-96DF-A2E4D40D52A1}" srcOrd="1" destOrd="0" presId="urn:microsoft.com/office/officeart/2008/layout/PictureStrips"/>
    <dgm:cxn modelId="{3B044AF4-8A60-48A9-A149-F2BA614D07EA}" type="presParOf" srcId="{82FBE4C0-1220-4AB8-8AD6-33C15CC18A2B}" destId="{BF449172-776B-425A-AD1E-30CA35C7C00A}" srcOrd="1" destOrd="0" presId="urn:microsoft.com/office/officeart/2008/layout/PictureStrips"/>
    <dgm:cxn modelId="{7024142F-B0D8-4696-A150-97DBE3A5A0CD}" type="presParOf" srcId="{82FBE4C0-1220-4AB8-8AD6-33C15CC18A2B}" destId="{24CFCBA3-44FA-42E6-88D2-1EFAE1098E2C}" srcOrd="2" destOrd="0" presId="urn:microsoft.com/office/officeart/2008/layout/PictureStrips"/>
    <dgm:cxn modelId="{C620D8BC-B33F-49E5-A93E-CFDD792B131B}" type="presParOf" srcId="{24CFCBA3-44FA-42E6-88D2-1EFAE1098E2C}" destId="{77932041-E967-4F6A-A775-3DB06A2E25DE}" srcOrd="0" destOrd="0" presId="urn:microsoft.com/office/officeart/2008/layout/PictureStrips"/>
    <dgm:cxn modelId="{4AE021E8-0674-42C9-AB26-4476159F99E5}" type="presParOf" srcId="{24CFCBA3-44FA-42E6-88D2-1EFAE1098E2C}" destId="{A5658717-2A6F-4931-8864-689962808B5C}" srcOrd="1" destOrd="0" presId="urn:microsoft.com/office/officeart/2008/layout/PictureStrips"/>
    <dgm:cxn modelId="{8E1AAB95-85E6-41A2-A637-9EFDC0D4F7CF}" type="presParOf" srcId="{82FBE4C0-1220-4AB8-8AD6-33C15CC18A2B}" destId="{9C4BD993-56F6-48A1-9822-D2B85B51B0DB}" srcOrd="3" destOrd="0" presId="urn:microsoft.com/office/officeart/2008/layout/PictureStrips"/>
    <dgm:cxn modelId="{6A316863-C869-459A-AF43-3E61F994C84B}" type="presParOf" srcId="{82FBE4C0-1220-4AB8-8AD6-33C15CC18A2B}" destId="{CC381701-0D21-459F-821F-65435602B332}" srcOrd="4" destOrd="0" presId="urn:microsoft.com/office/officeart/2008/layout/PictureStrips"/>
    <dgm:cxn modelId="{C5653846-CA49-4BAE-9237-BA606D887406}" type="presParOf" srcId="{CC381701-0D21-459F-821F-65435602B332}" destId="{904763E1-8D75-430B-943A-3F5DB848FF6E}" srcOrd="0" destOrd="0" presId="urn:microsoft.com/office/officeart/2008/layout/PictureStrips"/>
    <dgm:cxn modelId="{A35E45A5-CDB0-423C-AAF8-9E9C873B724F}" type="presParOf" srcId="{CC381701-0D21-459F-821F-65435602B332}" destId="{98ED6E57-7DF2-4291-B6CE-F1F1ED4D4522}" srcOrd="1" destOrd="0" presId="urn:microsoft.com/office/officeart/2008/layout/PictureStrips"/>
    <dgm:cxn modelId="{F4B5C810-C7D2-45F5-A10F-E4A7DFAA1A5B}" type="presParOf" srcId="{82FBE4C0-1220-4AB8-8AD6-33C15CC18A2B}" destId="{BCAA2771-A288-45F8-A01F-C7EB3792A9CF}" srcOrd="5" destOrd="0" presId="urn:microsoft.com/office/officeart/2008/layout/PictureStrips"/>
    <dgm:cxn modelId="{797E1267-5A94-44D2-990A-C6632B2988CC}" type="presParOf" srcId="{82FBE4C0-1220-4AB8-8AD6-33C15CC18A2B}" destId="{39B1BB52-963D-4D16-A361-5F0682583032}" srcOrd="6" destOrd="0" presId="urn:microsoft.com/office/officeart/2008/layout/PictureStrips"/>
    <dgm:cxn modelId="{B2D8FD18-B0A6-4A91-B7BF-98C943FC767C}" type="presParOf" srcId="{39B1BB52-963D-4D16-A361-5F0682583032}" destId="{3F19AE95-AC38-4C80-9543-0659551B2EB3}" srcOrd="0" destOrd="0" presId="urn:microsoft.com/office/officeart/2008/layout/PictureStrips"/>
    <dgm:cxn modelId="{C6C10C7E-CCFC-4F55-8A65-E5693FB7012E}" type="presParOf" srcId="{39B1BB52-963D-4D16-A361-5F0682583032}" destId="{BADD24F9-DCBB-4623-A025-5ADC0A4A661B}" srcOrd="1" destOrd="0" presId="urn:microsoft.com/office/officeart/2008/layout/PictureStrips"/>
    <dgm:cxn modelId="{9751670F-8B32-4932-9F03-D2F3F19C430D}" type="presParOf" srcId="{82FBE4C0-1220-4AB8-8AD6-33C15CC18A2B}" destId="{A11C9442-C640-4E95-AA9E-7E358127221E}" srcOrd="7" destOrd="0" presId="urn:microsoft.com/office/officeart/2008/layout/PictureStrips"/>
    <dgm:cxn modelId="{1024E801-8BF9-4477-BFE8-4CD01099D234}" type="presParOf" srcId="{82FBE4C0-1220-4AB8-8AD6-33C15CC18A2B}" destId="{E56D9A63-7423-4A57-A5AB-A1D5E205A253}" srcOrd="8" destOrd="0" presId="urn:microsoft.com/office/officeart/2008/layout/PictureStrips"/>
    <dgm:cxn modelId="{7FD0A53B-6275-4DF2-8C9E-C0E27214711A}" type="presParOf" srcId="{E56D9A63-7423-4A57-A5AB-A1D5E205A253}" destId="{4848EEB9-E765-42C2-A898-523124211883}" srcOrd="0" destOrd="0" presId="urn:microsoft.com/office/officeart/2008/layout/PictureStrips"/>
    <dgm:cxn modelId="{8EBA19BE-43D4-4E00-88C7-B015323E052C}" type="presParOf" srcId="{E56D9A63-7423-4A57-A5AB-A1D5E205A253}" destId="{49E1F76D-8639-41F4-8DC5-47607B698879}" srcOrd="1" destOrd="0" presId="urn:microsoft.com/office/officeart/2008/layout/PictureStrips"/>
    <dgm:cxn modelId="{7713A578-FE4D-4E91-ABB7-71E3BC1E2D28}" type="presParOf" srcId="{82FBE4C0-1220-4AB8-8AD6-33C15CC18A2B}" destId="{ABAA92F2-4321-4E41-8AD4-DF6A4081CDE2}" srcOrd="9" destOrd="0" presId="urn:microsoft.com/office/officeart/2008/layout/PictureStrips"/>
    <dgm:cxn modelId="{664D1BD4-7162-4D1B-8C68-51531AF5D383}" type="presParOf" srcId="{82FBE4C0-1220-4AB8-8AD6-33C15CC18A2B}" destId="{02147201-1230-4F30-A09C-2A2D6762D062}" srcOrd="10" destOrd="0" presId="urn:microsoft.com/office/officeart/2008/layout/PictureStrips"/>
    <dgm:cxn modelId="{EAB366C9-906B-4E75-81BC-90426B36CDB5}" type="presParOf" srcId="{02147201-1230-4F30-A09C-2A2D6762D062}" destId="{5A45FF1E-C905-4C34-A446-C5076F29949F}" srcOrd="0" destOrd="0" presId="urn:microsoft.com/office/officeart/2008/layout/PictureStrips"/>
    <dgm:cxn modelId="{3F70A92F-32C5-40E4-A6D0-A0470BCE9B38}" type="presParOf" srcId="{02147201-1230-4F30-A09C-2A2D6762D062}" destId="{AAAAA527-93E3-4867-9C91-B10A5746D5F8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C8CCFD6-6E1D-4CAA-B69E-2FEC00E95102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7EDB86F-9C24-47D0-840B-47F8155FE316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dirty="0" smtClean="0">
              <a:solidFill>
                <a:schemeClr val="tx1"/>
              </a:solidFill>
            </a:rPr>
            <a:t>Постановление Правительства РФ </a:t>
          </a:r>
        </a:p>
        <a:p>
          <a:pPr>
            <a:lnSpc>
              <a:spcPct val="90000"/>
            </a:lnSpc>
            <a:spcAft>
              <a:spcPct val="35000"/>
            </a:spcAft>
          </a:pPr>
          <a:r>
            <a:rPr lang="ru-RU" sz="1400" dirty="0" smtClean="0">
              <a:solidFill>
                <a:schemeClr val="tx1"/>
              </a:solidFill>
            </a:rPr>
            <a:t>от 14.07.2012 № 717 (</a:t>
          </a:r>
          <a:r>
            <a:rPr lang="ru-RU" sz="1400" dirty="0" err="1" smtClean="0">
              <a:solidFill>
                <a:schemeClr val="tx1"/>
              </a:solidFill>
            </a:rPr>
            <a:t>приложени</a:t>
          </a:r>
          <a:r>
            <a:rPr lang="en-US" sz="1400" dirty="0" smtClean="0">
              <a:solidFill>
                <a:schemeClr val="tx1"/>
              </a:solidFill>
            </a:rPr>
            <a:t>е </a:t>
          </a:r>
          <a:r>
            <a:rPr lang="ru-RU" sz="1400" dirty="0" smtClean="0">
              <a:solidFill>
                <a:schemeClr val="tx1"/>
              </a:solidFill>
            </a:rPr>
            <a:t>№6)</a:t>
          </a:r>
          <a:endParaRPr lang="ru-RU" sz="1400" b="0" dirty="0" smtClean="0">
            <a:solidFill>
              <a:schemeClr val="tx1"/>
            </a:solidFill>
          </a:endParaRPr>
        </a:p>
      </dgm:t>
    </dgm:pt>
    <dgm:pt modelId="{F7B216AF-D0D6-4832-AC1D-7F4727AFABA9}" type="parTrans" cxnId="{C7424035-CCD7-4138-9539-B837491AE1E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4E863EB-6969-4CF1-9E8A-A60097FB65A4}" type="sibTrans" cxnId="{C7424035-CCD7-4138-9539-B837491AE1E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8E1B4741-74BB-4E5F-A32F-3066C7604931}">
      <dgm:prSet phldrT="[Текст]"/>
      <dgm:spPr/>
      <dgm:t>
        <a:bodyPr/>
        <a:lstStyle/>
        <a:p>
          <a:endParaRPr lang="ru-RU" dirty="0">
            <a:solidFill>
              <a:schemeClr val="tx1"/>
            </a:solidFill>
          </a:endParaRPr>
        </a:p>
      </dgm:t>
    </dgm:pt>
    <dgm:pt modelId="{208F82E9-16A7-4F3B-8BA9-2E3667CC8BCD}" type="parTrans" cxnId="{E4900865-A220-4F23-9065-EF4E2CABCD65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048FDF8-CA27-43D4-B9B2-912DE3D2AA34}" type="sibTrans" cxnId="{E4900865-A220-4F23-9065-EF4E2CABCD65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556A4FA1-392E-47FA-8868-BACC96157991}">
      <dgm:prSet custT="1"/>
      <dgm:spPr/>
      <dgm:t>
        <a:bodyPr/>
        <a:lstStyle/>
        <a:p>
          <a:r>
            <a:rPr lang="ru-RU" sz="1400" b="0" dirty="0" smtClean="0">
              <a:solidFill>
                <a:schemeClr val="tx1"/>
              </a:solidFill>
            </a:rPr>
            <a:t>Постановление Правительства НО                                               от 24.05.2019  N 291</a:t>
          </a:r>
          <a:endParaRPr lang="ru-RU" sz="1400" b="0" dirty="0">
            <a:solidFill>
              <a:schemeClr val="tx1"/>
            </a:solidFill>
          </a:endParaRPr>
        </a:p>
      </dgm:t>
    </dgm:pt>
    <dgm:pt modelId="{47747EBE-5C50-45E8-BFD8-0713B77E5D3C}" type="parTrans" cxnId="{D183D0F8-530C-4ACC-8E9F-4BBBD9E4FFC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82927E8-8973-4E62-B7C1-06AF2F6DF368}" type="sibTrans" cxnId="{D183D0F8-530C-4ACC-8E9F-4BBBD9E4FFC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A6E3086-41B0-4C13-BA08-1712139269F9}" type="pres">
      <dgm:prSet presAssocID="{AC8CCFD6-6E1D-4CAA-B69E-2FEC00E9510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5C06C9-992D-4A12-A327-362D68D5EF2C}" type="pres">
      <dgm:prSet presAssocID="{67EDB86F-9C24-47D0-840B-47F8155FE316}" presName="composite" presStyleCnt="0"/>
      <dgm:spPr/>
    </dgm:pt>
    <dgm:pt modelId="{524BBD77-D836-4BEE-A19E-A2052DF9DF1E}" type="pres">
      <dgm:prSet presAssocID="{67EDB86F-9C24-47D0-840B-47F8155FE316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5D1D77-C20F-4633-A23B-C5237EC8937E}" type="pres">
      <dgm:prSet presAssocID="{67EDB86F-9C24-47D0-840B-47F8155FE316}" presName="desTx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7C48C2-6EA7-4665-91A1-5DD97E2A8DEB}" type="pres">
      <dgm:prSet presAssocID="{64E863EB-6969-4CF1-9E8A-A60097FB65A4}" presName="space" presStyleCnt="0"/>
      <dgm:spPr/>
    </dgm:pt>
    <dgm:pt modelId="{0868E3A6-C392-444F-9743-319B3B1EDF00}" type="pres">
      <dgm:prSet presAssocID="{556A4FA1-392E-47FA-8868-BACC96157991}" presName="composite" presStyleCnt="0"/>
      <dgm:spPr/>
    </dgm:pt>
    <dgm:pt modelId="{F22AD7F2-3EEF-4299-9CDF-67168AD17A93}" type="pres">
      <dgm:prSet presAssocID="{556A4FA1-392E-47FA-8868-BACC96157991}" presName="parTx" presStyleLbl="node1" presStyleIdx="1" presStyleCnt="2" custScaleX="8977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00FBD1-1012-4520-A363-6929414C3C50}" type="pres">
      <dgm:prSet presAssocID="{556A4FA1-392E-47FA-8868-BACC96157991}" presName="desTx" presStyleLbl="revTx" presStyleIdx="0" presStyleCnt="1">
        <dgm:presLayoutVars>
          <dgm:bulletEnabled val="1"/>
        </dgm:presLayoutVars>
      </dgm:prSet>
      <dgm:spPr/>
    </dgm:pt>
  </dgm:ptLst>
  <dgm:cxnLst>
    <dgm:cxn modelId="{F5EEF72E-BDC4-4338-936C-29993EE6F452}" type="presOf" srcId="{67EDB86F-9C24-47D0-840B-47F8155FE316}" destId="{524BBD77-D836-4BEE-A19E-A2052DF9DF1E}" srcOrd="0" destOrd="0" presId="urn:microsoft.com/office/officeart/2005/8/layout/chevron1"/>
    <dgm:cxn modelId="{66B4A490-D849-47D5-96AB-B3B343BCC094}" type="presOf" srcId="{556A4FA1-392E-47FA-8868-BACC96157991}" destId="{F22AD7F2-3EEF-4299-9CDF-67168AD17A93}" srcOrd="0" destOrd="0" presId="urn:microsoft.com/office/officeart/2005/8/layout/chevron1"/>
    <dgm:cxn modelId="{E4900865-A220-4F23-9065-EF4E2CABCD65}" srcId="{67EDB86F-9C24-47D0-840B-47F8155FE316}" destId="{8E1B4741-74BB-4E5F-A32F-3066C7604931}" srcOrd="0" destOrd="0" parTransId="{208F82E9-16A7-4F3B-8BA9-2E3667CC8BCD}" sibTransId="{0048FDF8-CA27-43D4-B9B2-912DE3D2AA34}"/>
    <dgm:cxn modelId="{3F44EB1C-28C9-4DCC-8CCC-4CC645C8ADC2}" type="presOf" srcId="{8E1B4741-74BB-4E5F-A32F-3066C7604931}" destId="{B45D1D77-C20F-4633-A23B-C5237EC8937E}" srcOrd="0" destOrd="0" presId="urn:microsoft.com/office/officeart/2005/8/layout/chevron1"/>
    <dgm:cxn modelId="{D183D0F8-530C-4ACC-8E9F-4BBBD9E4FFC3}" srcId="{AC8CCFD6-6E1D-4CAA-B69E-2FEC00E95102}" destId="{556A4FA1-392E-47FA-8868-BACC96157991}" srcOrd="1" destOrd="0" parTransId="{47747EBE-5C50-45E8-BFD8-0713B77E5D3C}" sibTransId="{182927E8-8973-4E62-B7C1-06AF2F6DF368}"/>
    <dgm:cxn modelId="{C7424035-CCD7-4138-9539-B837491AE1E3}" srcId="{AC8CCFD6-6E1D-4CAA-B69E-2FEC00E95102}" destId="{67EDB86F-9C24-47D0-840B-47F8155FE316}" srcOrd="0" destOrd="0" parTransId="{F7B216AF-D0D6-4832-AC1D-7F4727AFABA9}" sibTransId="{64E863EB-6969-4CF1-9E8A-A60097FB65A4}"/>
    <dgm:cxn modelId="{C4B355EC-733B-4C9F-9A0C-27CABD57F4E3}" type="presOf" srcId="{AC8CCFD6-6E1D-4CAA-B69E-2FEC00E95102}" destId="{0A6E3086-41B0-4C13-BA08-1712139269F9}" srcOrd="0" destOrd="0" presId="urn:microsoft.com/office/officeart/2005/8/layout/chevron1"/>
    <dgm:cxn modelId="{63AC7C51-6A1D-496F-A6DB-2C035DDF5B81}" type="presParOf" srcId="{0A6E3086-41B0-4C13-BA08-1712139269F9}" destId="{235C06C9-992D-4A12-A327-362D68D5EF2C}" srcOrd="0" destOrd="0" presId="urn:microsoft.com/office/officeart/2005/8/layout/chevron1"/>
    <dgm:cxn modelId="{0CDAACB1-926A-41E5-8A14-17DF8851F938}" type="presParOf" srcId="{235C06C9-992D-4A12-A327-362D68D5EF2C}" destId="{524BBD77-D836-4BEE-A19E-A2052DF9DF1E}" srcOrd="0" destOrd="0" presId="urn:microsoft.com/office/officeart/2005/8/layout/chevron1"/>
    <dgm:cxn modelId="{23EB2EA2-A47B-4962-ADD7-E6996831A193}" type="presParOf" srcId="{235C06C9-992D-4A12-A327-362D68D5EF2C}" destId="{B45D1D77-C20F-4633-A23B-C5237EC8937E}" srcOrd="1" destOrd="0" presId="urn:microsoft.com/office/officeart/2005/8/layout/chevron1"/>
    <dgm:cxn modelId="{4E9D45B8-4DF3-44EA-B81A-E3B98D36FDCB}" type="presParOf" srcId="{0A6E3086-41B0-4C13-BA08-1712139269F9}" destId="{0F7C48C2-6EA7-4665-91A1-5DD97E2A8DEB}" srcOrd="1" destOrd="0" presId="urn:microsoft.com/office/officeart/2005/8/layout/chevron1"/>
    <dgm:cxn modelId="{A1722604-6A1C-426E-AB89-D5CF855232F6}" type="presParOf" srcId="{0A6E3086-41B0-4C13-BA08-1712139269F9}" destId="{0868E3A6-C392-444F-9743-319B3B1EDF00}" srcOrd="2" destOrd="0" presId="urn:microsoft.com/office/officeart/2005/8/layout/chevron1"/>
    <dgm:cxn modelId="{666DF2F4-4151-4445-8995-878F84EB17E2}" type="presParOf" srcId="{0868E3A6-C392-444F-9743-319B3B1EDF00}" destId="{F22AD7F2-3EEF-4299-9CDF-67168AD17A93}" srcOrd="0" destOrd="0" presId="urn:microsoft.com/office/officeart/2005/8/layout/chevron1"/>
    <dgm:cxn modelId="{649334C1-0F4E-4610-B8F5-44D3B8D1D814}" type="presParOf" srcId="{0868E3A6-C392-444F-9743-319B3B1EDF00}" destId="{1800FBD1-1012-4520-A363-6929414C3C50}" srcOrd="1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C8CCFD6-6E1D-4CAA-B69E-2FEC00E95102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7EDB86F-9C24-47D0-840B-47F8155FE316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dirty="0" smtClean="0">
              <a:solidFill>
                <a:schemeClr val="tx1"/>
              </a:solidFill>
            </a:rPr>
            <a:t>Постановление Правительства РФ </a:t>
          </a:r>
        </a:p>
        <a:p>
          <a:pPr>
            <a:lnSpc>
              <a:spcPct val="90000"/>
            </a:lnSpc>
            <a:spcAft>
              <a:spcPct val="35000"/>
            </a:spcAft>
          </a:pPr>
          <a:r>
            <a:rPr lang="ru-RU" sz="1400" dirty="0" smtClean="0">
              <a:solidFill>
                <a:schemeClr val="tx1"/>
              </a:solidFill>
            </a:rPr>
            <a:t>от 14.07.2012 № 717 (</a:t>
          </a:r>
          <a:r>
            <a:rPr lang="ru-RU" sz="1400" dirty="0" err="1" smtClean="0">
              <a:solidFill>
                <a:schemeClr val="tx1"/>
              </a:solidFill>
            </a:rPr>
            <a:t>приложени</a:t>
          </a:r>
          <a:r>
            <a:rPr lang="en-US" sz="1400" dirty="0" smtClean="0">
              <a:solidFill>
                <a:schemeClr val="tx1"/>
              </a:solidFill>
            </a:rPr>
            <a:t>е </a:t>
          </a:r>
          <a:r>
            <a:rPr lang="ru-RU" sz="1400" dirty="0" smtClean="0">
              <a:solidFill>
                <a:schemeClr val="tx1"/>
              </a:solidFill>
            </a:rPr>
            <a:t>№ 12)</a:t>
          </a:r>
          <a:endParaRPr lang="ru-RU" sz="1400" b="0" dirty="0" smtClean="0">
            <a:solidFill>
              <a:schemeClr val="tx1"/>
            </a:solidFill>
          </a:endParaRPr>
        </a:p>
      </dgm:t>
    </dgm:pt>
    <dgm:pt modelId="{F7B216AF-D0D6-4832-AC1D-7F4727AFABA9}" type="parTrans" cxnId="{C7424035-CCD7-4138-9539-B837491AE1E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4E863EB-6969-4CF1-9E8A-A60097FB65A4}" type="sibTrans" cxnId="{C7424035-CCD7-4138-9539-B837491AE1E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8E1B4741-74BB-4E5F-A32F-3066C7604931}">
      <dgm:prSet phldrT="[Текст]"/>
      <dgm:spPr/>
      <dgm:t>
        <a:bodyPr/>
        <a:lstStyle/>
        <a:p>
          <a:endParaRPr lang="ru-RU" dirty="0">
            <a:solidFill>
              <a:schemeClr val="tx1"/>
            </a:solidFill>
          </a:endParaRPr>
        </a:p>
      </dgm:t>
    </dgm:pt>
    <dgm:pt modelId="{208F82E9-16A7-4F3B-8BA9-2E3667CC8BCD}" type="parTrans" cxnId="{E4900865-A220-4F23-9065-EF4E2CABCD65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048FDF8-CA27-43D4-B9B2-912DE3D2AA34}" type="sibTrans" cxnId="{E4900865-A220-4F23-9065-EF4E2CABCD65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556A4FA1-392E-47FA-8868-BACC96157991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b="0" dirty="0" smtClean="0">
              <a:solidFill>
                <a:schemeClr val="tx1"/>
              </a:solidFill>
            </a:rPr>
            <a:t>Постановление Правительства НО </a:t>
          </a:r>
        </a:p>
        <a:p>
          <a:pPr>
            <a:lnSpc>
              <a:spcPct val="90000"/>
            </a:lnSpc>
            <a:spcAft>
              <a:spcPct val="35000"/>
            </a:spcAft>
          </a:pPr>
          <a:r>
            <a:rPr lang="ru-RU" sz="1400" b="0" dirty="0" smtClean="0">
              <a:solidFill>
                <a:schemeClr val="tx1"/>
              </a:solidFill>
            </a:rPr>
            <a:t>от 14.07.2022 № 535</a:t>
          </a:r>
          <a:endParaRPr lang="ru-RU" sz="1400" b="0" dirty="0">
            <a:solidFill>
              <a:schemeClr val="tx1"/>
            </a:solidFill>
          </a:endParaRPr>
        </a:p>
      </dgm:t>
    </dgm:pt>
    <dgm:pt modelId="{47747EBE-5C50-45E8-BFD8-0713B77E5D3C}" type="parTrans" cxnId="{D183D0F8-530C-4ACC-8E9F-4BBBD9E4FFC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82927E8-8973-4E62-B7C1-06AF2F6DF368}" type="sibTrans" cxnId="{D183D0F8-530C-4ACC-8E9F-4BBBD9E4FFC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A6E3086-41B0-4C13-BA08-1712139269F9}" type="pres">
      <dgm:prSet presAssocID="{AC8CCFD6-6E1D-4CAA-B69E-2FEC00E9510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5C06C9-992D-4A12-A327-362D68D5EF2C}" type="pres">
      <dgm:prSet presAssocID="{67EDB86F-9C24-47D0-840B-47F8155FE316}" presName="composite" presStyleCnt="0"/>
      <dgm:spPr/>
    </dgm:pt>
    <dgm:pt modelId="{524BBD77-D836-4BEE-A19E-A2052DF9DF1E}" type="pres">
      <dgm:prSet presAssocID="{67EDB86F-9C24-47D0-840B-47F8155FE316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5D1D77-C20F-4633-A23B-C5237EC8937E}" type="pres">
      <dgm:prSet presAssocID="{67EDB86F-9C24-47D0-840B-47F8155FE316}" presName="desTx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7C48C2-6EA7-4665-91A1-5DD97E2A8DEB}" type="pres">
      <dgm:prSet presAssocID="{64E863EB-6969-4CF1-9E8A-A60097FB65A4}" presName="space" presStyleCnt="0"/>
      <dgm:spPr/>
    </dgm:pt>
    <dgm:pt modelId="{0868E3A6-C392-444F-9743-319B3B1EDF00}" type="pres">
      <dgm:prSet presAssocID="{556A4FA1-392E-47FA-8868-BACC96157991}" presName="composite" presStyleCnt="0"/>
      <dgm:spPr/>
    </dgm:pt>
    <dgm:pt modelId="{F22AD7F2-3EEF-4299-9CDF-67168AD17A93}" type="pres">
      <dgm:prSet presAssocID="{556A4FA1-392E-47FA-8868-BACC96157991}" presName="parTx" presStyleLbl="node1" presStyleIdx="1" presStyleCnt="2" custScaleX="8977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00FBD1-1012-4520-A363-6929414C3C50}" type="pres">
      <dgm:prSet presAssocID="{556A4FA1-392E-47FA-8868-BACC96157991}" presName="desTx" presStyleLbl="revTx" presStyleIdx="0" presStyleCnt="1">
        <dgm:presLayoutVars>
          <dgm:bulletEnabled val="1"/>
        </dgm:presLayoutVars>
      </dgm:prSet>
      <dgm:spPr/>
    </dgm:pt>
  </dgm:ptLst>
  <dgm:cxnLst>
    <dgm:cxn modelId="{E4900865-A220-4F23-9065-EF4E2CABCD65}" srcId="{67EDB86F-9C24-47D0-840B-47F8155FE316}" destId="{8E1B4741-74BB-4E5F-A32F-3066C7604931}" srcOrd="0" destOrd="0" parTransId="{208F82E9-16A7-4F3B-8BA9-2E3667CC8BCD}" sibTransId="{0048FDF8-CA27-43D4-B9B2-912DE3D2AA34}"/>
    <dgm:cxn modelId="{BA583960-1E73-405C-88C8-E744CABD21EE}" type="presOf" srcId="{AC8CCFD6-6E1D-4CAA-B69E-2FEC00E95102}" destId="{0A6E3086-41B0-4C13-BA08-1712139269F9}" srcOrd="0" destOrd="0" presId="urn:microsoft.com/office/officeart/2005/8/layout/chevron1"/>
    <dgm:cxn modelId="{FC7BE0F5-9F66-4080-9E74-B8635439DA8F}" type="presOf" srcId="{556A4FA1-392E-47FA-8868-BACC96157991}" destId="{F22AD7F2-3EEF-4299-9CDF-67168AD17A93}" srcOrd="0" destOrd="0" presId="urn:microsoft.com/office/officeart/2005/8/layout/chevron1"/>
    <dgm:cxn modelId="{034B99D6-7B51-4B09-AEAE-43404BD764AC}" type="presOf" srcId="{67EDB86F-9C24-47D0-840B-47F8155FE316}" destId="{524BBD77-D836-4BEE-A19E-A2052DF9DF1E}" srcOrd="0" destOrd="0" presId="urn:microsoft.com/office/officeart/2005/8/layout/chevron1"/>
    <dgm:cxn modelId="{D183D0F8-530C-4ACC-8E9F-4BBBD9E4FFC3}" srcId="{AC8CCFD6-6E1D-4CAA-B69E-2FEC00E95102}" destId="{556A4FA1-392E-47FA-8868-BACC96157991}" srcOrd="1" destOrd="0" parTransId="{47747EBE-5C50-45E8-BFD8-0713B77E5D3C}" sibTransId="{182927E8-8973-4E62-B7C1-06AF2F6DF368}"/>
    <dgm:cxn modelId="{78C7CF60-99E4-43A8-8154-ABF78C938B26}" type="presOf" srcId="{8E1B4741-74BB-4E5F-A32F-3066C7604931}" destId="{B45D1D77-C20F-4633-A23B-C5237EC8937E}" srcOrd="0" destOrd="0" presId="urn:microsoft.com/office/officeart/2005/8/layout/chevron1"/>
    <dgm:cxn modelId="{C7424035-CCD7-4138-9539-B837491AE1E3}" srcId="{AC8CCFD6-6E1D-4CAA-B69E-2FEC00E95102}" destId="{67EDB86F-9C24-47D0-840B-47F8155FE316}" srcOrd="0" destOrd="0" parTransId="{F7B216AF-D0D6-4832-AC1D-7F4727AFABA9}" sibTransId="{64E863EB-6969-4CF1-9E8A-A60097FB65A4}"/>
    <dgm:cxn modelId="{AEFFC052-C35F-4C9B-9FE3-92F05E9DDFF3}" type="presParOf" srcId="{0A6E3086-41B0-4C13-BA08-1712139269F9}" destId="{235C06C9-992D-4A12-A327-362D68D5EF2C}" srcOrd="0" destOrd="0" presId="urn:microsoft.com/office/officeart/2005/8/layout/chevron1"/>
    <dgm:cxn modelId="{3141BDD8-D5B9-4BED-9D40-EC532BC395B8}" type="presParOf" srcId="{235C06C9-992D-4A12-A327-362D68D5EF2C}" destId="{524BBD77-D836-4BEE-A19E-A2052DF9DF1E}" srcOrd="0" destOrd="0" presId="urn:microsoft.com/office/officeart/2005/8/layout/chevron1"/>
    <dgm:cxn modelId="{66FBB3BB-A9E3-40E5-8118-F88A9FA2B5E7}" type="presParOf" srcId="{235C06C9-992D-4A12-A327-362D68D5EF2C}" destId="{B45D1D77-C20F-4633-A23B-C5237EC8937E}" srcOrd="1" destOrd="0" presId="urn:microsoft.com/office/officeart/2005/8/layout/chevron1"/>
    <dgm:cxn modelId="{D39F3AFC-F54F-40D0-AF5F-DB5523AA25A8}" type="presParOf" srcId="{0A6E3086-41B0-4C13-BA08-1712139269F9}" destId="{0F7C48C2-6EA7-4665-91A1-5DD97E2A8DEB}" srcOrd="1" destOrd="0" presId="urn:microsoft.com/office/officeart/2005/8/layout/chevron1"/>
    <dgm:cxn modelId="{1C75F4C8-FEF2-4554-A6F5-74B7007C7FF3}" type="presParOf" srcId="{0A6E3086-41B0-4C13-BA08-1712139269F9}" destId="{0868E3A6-C392-444F-9743-319B3B1EDF00}" srcOrd="2" destOrd="0" presId="urn:microsoft.com/office/officeart/2005/8/layout/chevron1"/>
    <dgm:cxn modelId="{F0B0B388-0298-4AE2-BBD3-5841396F6887}" type="presParOf" srcId="{0868E3A6-C392-444F-9743-319B3B1EDF00}" destId="{F22AD7F2-3EEF-4299-9CDF-67168AD17A93}" srcOrd="0" destOrd="0" presId="urn:microsoft.com/office/officeart/2005/8/layout/chevron1"/>
    <dgm:cxn modelId="{768DB2C4-4D88-4521-8D4B-4180420A21C6}" type="presParOf" srcId="{0868E3A6-C392-444F-9743-319B3B1EDF00}" destId="{1800FBD1-1012-4520-A363-6929414C3C50}" srcOrd="1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C8CCFD6-6E1D-4CAA-B69E-2FEC00E95102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7EDB86F-9C24-47D0-840B-47F8155FE316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dirty="0" smtClean="0">
              <a:solidFill>
                <a:schemeClr val="tx1"/>
              </a:solidFill>
            </a:rPr>
            <a:t>Постановление Правительства РФ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400" dirty="0" smtClean="0">
              <a:solidFill>
                <a:schemeClr val="tx1"/>
              </a:solidFill>
            </a:rPr>
            <a:t>от 14.07.2012 № 717 (</a:t>
          </a:r>
          <a:r>
            <a:rPr lang="ru-RU" sz="1400" dirty="0" err="1" smtClean="0">
              <a:solidFill>
                <a:schemeClr val="tx1"/>
              </a:solidFill>
            </a:rPr>
            <a:t>приложени</a:t>
          </a:r>
          <a:r>
            <a:rPr lang="en-US" sz="1400" dirty="0" smtClean="0">
              <a:solidFill>
                <a:schemeClr val="tx1"/>
              </a:solidFill>
            </a:rPr>
            <a:t>е </a:t>
          </a:r>
          <a:r>
            <a:rPr lang="ru-RU" sz="1400" dirty="0" smtClean="0">
              <a:solidFill>
                <a:schemeClr val="tx1"/>
              </a:solidFill>
            </a:rPr>
            <a:t>№12 (1))</a:t>
          </a:r>
        </a:p>
      </dgm:t>
    </dgm:pt>
    <dgm:pt modelId="{F7B216AF-D0D6-4832-AC1D-7F4727AFABA9}" type="parTrans" cxnId="{C7424035-CCD7-4138-9539-B837491AE1E3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64E863EB-6969-4CF1-9E8A-A60097FB65A4}" type="sibTrans" cxnId="{C7424035-CCD7-4138-9539-B837491AE1E3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8E1B4741-74BB-4E5F-A32F-3066C7604931}">
      <dgm:prSet phldrT="[Текст]" custT="1"/>
      <dgm:spPr/>
      <dgm:t>
        <a:bodyPr/>
        <a:lstStyle/>
        <a:p>
          <a:endParaRPr lang="ru-RU" sz="1400" dirty="0">
            <a:solidFill>
              <a:schemeClr val="tx1"/>
            </a:solidFill>
          </a:endParaRPr>
        </a:p>
      </dgm:t>
    </dgm:pt>
    <dgm:pt modelId="{208F82E9-16A7-4F3B-8BA9-2E3667CC8BCD}" type="parTrans" cxnId="{E4900865-A220-4F23-9065-EF4E2CABCD65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0048FDF8-CA27-43D4-B9B2-912DE3D2AA34}" type="sibTrans" cxnId="{E4900865-A220-4F23-9065-EF4E2CABCD65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556A4FA1-392E-47FA-8868-BACC96157991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dirty="0" smtClean="0">
              <a:solidFill>
                <a:schemeClr val="tx1"/>
              </a:solidFill>
            </a:rPr>
            <a:t>Постановление Правительства НО </a:t>
          </a:r>
        </a:p>
        <a:p>
          <a:pPr>
            <a:lnSpc>
              <a:spcPct val="90000"/>
            </a:lnSpc>
            <a:spcAft>
              <a:spcPct val="35000"/>
            </a:spcAft>
          </a:pPr>
          <a:r>
            <a:rPr lang="ru-RU" sz="1400" dirty="0" smtClean="0">
              <a:solidFill>
                <a:schemeClr val="tx1"/>
              </a:solidFill>
            </a:rPr>
            <a:t>от 15.12.2022</a:t>
          </a:r>
          <a:endParaRPr lang="ru-RU" sz="1400" dirty="0">
            <a:solidFill>
              <a:schemeClr val="tx1"/>
            </a:solidFill>
          </a:endParaRPr>
        </a:p>
      </dgm:t>
    </dgm:pt>
    <dgm:pt modelId="{47747EBE-5C50-45E8-BFD8-0713B77E5D3C}" type="parTrans" cxnId="{D183D0F8-530C-4ACC-8E9F-4BBBD9E4FFC3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182927E8-8973-4E62-B7C1-06AF2F6DF368}" type="sibTrans" cxnId="{D183D0F8-530C-4ACC-8E9F-4BBBD9E4FFC3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0A6E3086-41B0-4C13-BA08-1712139269F9}" type="pres">
      <dgm:prSet presAssocID="{AC8CCFD6-6E1D-4CAA-B69E-2FEC00E9510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5C06C9-992D-4A12-A327-362D68D5EF2C}" type="pres">
      <dgm:prSet presAssocID="{67EDB86F-9C24-47D0-840B-47F8155FE316}" presName="composite" presStyleCnt="0"/>
      <dgm:spPr/>
    </dgm:pt>
    <dgm:pt modelId="{524BBD77-D836-4BEE-A19E-A2052DF9DF1E}" type="pres">
      <dgm:prSet presAssocID="{67EDB86F-9C24-47D0-840B-47F8155FE316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5D1D77-C20F-4633-A23B-C5237EC8937E}" type="pres">
      <dgm:prSet presAssocID="{67EDB86F-9C24-47D0-840B-47F8155FE316}" presName="desTx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7C48C2-6EA7-4665-91A1-5DD97E2A8DEB}" type="pres">
      <dgm:prSet presAssocID="{64E863EB-6969-4CF1-9E8A-A60097FB65A4}" presName="space" presStyleCnt="0"/>
      <dgm:spPr/>
    </dgm:pt>
    <dgm:pt modelId="{0868E3A6-C392-444F-9743-319B3B1EDF00}" type="pres">
      <dgm:prSet presAssocID="{556A4FA1-392E-47FA-8868-BACC96157991}" presName="composite" presStyleCnt="0"/>
      <dgm:spPr/>
    </dgm:pt>
    <dgm:pt modelId="{F22AD7F2-3EEF-4299-9CDF-67168AD17A93}" type="pres">
      <dgm:prSet presAssocID="{556A4FA1-392E-47FA-8868-BACC96157991}" presName="parTx" presStyleLbl="node1" presStyleIdx="1" presStyleCnt="2" custScaleX="94927" custLinFactNeighborX="768" custLinFactNeighborY="-3808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00FBD1-1012-4520-A363-6929414C3C50}" type="pres">
      <dgm:prSet presAssocID="{556A4FA1-392E-47FA-8868-BACC96157991}" presName="desTx" presStyleLbl="revTx" presStyleIdx="0" presStyleCnt="1">
        <dgm:presLayoutVars>
          <dgm:bulletEnabled val="1"/>
        </dgm:presLayoutVars>
      </dgm:prSet>
      <dgm:spPr/>
    </dgm:pt>
  </dgm:ptLst>
  <dgm:cxnLst>
    <dgm:cxn modelId="{D0ADBD7F-40C6-4056-A448-09AE148284C2}" type="presOf" srcId="{556A4FA1-392E-47FA-8868-BACC96157991}" destId="{F22AD7F2-3EEF-4299-9CDF-67168AD17A93}" srcOrd="0" destOrd="0" presId="urn:microsoft.com/office/officeart/2005/8/layout/chevron1"/>
    <dgm:cxn modelId="{E4900865-A220-4F23-9065-EF4E2CABCD65}" srcId="{67EDB86F-9C24-47D0-840B-47F8155FE316}" destId="{8E1B4741-74BB-4E5F-A32F-3066C7604931}" srcOrd="0" destOrd="0" parTransId="{208F82E9-16A7-4F3B-8BA9-2E3667CC8BCD}" sibTransId="{0048FDF8-CA27-43D4-B9B2-912DE3D2AA34}"/>
    <dgm:cxn modelId="{7F85D51E-E49A-4942-A9DF-6536526CF344}" type="presOf" srcId="{8E1B4741-74BB-4E5F-A32F-3066C7604931}" destId="{B45D1D77-C20F-4633-A23B-C5237EC8937E}" srcOrd="0" destOrd="0" presId="urn:microsoft.com/office/officeart/2005/8/layout/chevron1"/>
    <dgm:cxn modelId="{AE4B8693-E841-485C-9775-1F8EBC715854}" type="presOf" srcId="{AC8CCFD6-6E1D-4CAA-B69E-2FEC00E95102}" destId="{0A6E3086-41B0-4C13-BA08-1712139269F9}" srcOrd="0" destOrd="0" presId="urn:microsoft.com/office/officeart/2005/8/layout/chevron1"/>
    <dgm:cxn modelId="{D183D0F8-530C-4ACC-8E9F-4BBBD9E4FFC3}" srcId="{AC8CCFD6-6E1D-4CAA-B69E-2FEC00E95102}" destId="{556A4FA1-392E-47FA-8868-BACC96157991}" srcOrd="1" destOrd="0" parTransId="{47747EBE-5C50-45E8-BFD8-0713B77E5D3C}" sibTransId="{182927E8-8973-4E62-B7C1-06AF2F6DF368}"/>
    <dgm:cxn modelId="{E47588B4-D2C6-4A90-BF4D-D76CECD3E46B}" type="presOf" srcId="{67EDB86F-9C24-47D0-840B-47F8155FE316}" destId="{524BBD77-D836-4BEE-A19E-A2052DF9DF1E}" srcOrd="0" destOrd="0" presId="urn:microsoft.com/office/officeart/2005/8/layout/chevron1"/>
    <dgm:cxn modelId="{C7424035-CCD7-4138-9539-B837491AE1E3}" srcId="{AC8CCFD6-6E1D-4CAA-B69E-2FEC00E95102}" destId="{67EDB86F-9C24-47D0-840B-47F8155FE316}" srcOrd="0" destOrd="0" parTransId="{F7B216AF-D0D6-4832-AC1D-7F4727AFABA9}" sibTransId="{64E863EB-6969-4CF1-9E8A-A60097FB65A4}"/>
    <dgm:cxn modelId="{694BFCF9-2879-4A6D-B699-DA5588702794}" type="presParOf" srcId="{0A6E3086-41B0-4C13-BA08-1712139269F9}" destId="{235C06C9-992D-4A12-A327-362D68D5EF2C}" srcOrd="0" destOrd="0" presId="urn:microsoft.com/office/officeart/2005/8/layout/chevron1"/>
    <dgm:cxn modelId="{A672D493-96B6-46A0-A0E8-8899670CF00F}" type="presParOf" srcId="{235C06C9-992D-4A12-A327-362D68D5EF2C}" destId="{524BBD77-D836-4BEE-A19E-A2052DF9DF1E}" srcOrd="0" destOrd="0" presId="urn:microsoft.com/office/officeart/2005/8/layout/chevron1"/>
    <dgm:cxn modelId="{D8001852-7DBC-42A6-BEB8-95BE07C3BAE2}" type="presParOf" srcId="{235C06C9-992D-4A12-A327-362D68D5EF2C}" destId="{B45D1D77-C20F-4633-A23B-C5237EC8937E}" srcOrd="1" destOrd="0" presId="urn:microsoft.com/office/officeart/2005/8/layout/chevron1"/>
    <dgm:cxn modelId="{08BCC4F1-C02B-4938-8EBB-B422C9B948C2}" type="presParOf" srcId="{0A6E3086-41B0-4C13-BA08-1712139269F9}" destId="{0F7C48C2-6EA7-4665-91A1-5DD97E2A8DEB}" srcOrd="1" destOrd="0" presId="urn:microsoft.com/office/officeart/2005/8/layout/chevron1"/>
    <dgm:cxn modelId="{6AFF2ACB-EF46-4687-92D4-E0BB1128323E}" type="presParOf" srcId="{0A6E3086-41B0-4C13-BA08-1712139269F9}" destId="{0868E3A6-C392-444F-9743-319B3B1EDF00}" srcOrd="2" destOrd="0" presId="urn:microsoft.com/office/officeart/2005/8/layout/chevron1"/>
    <dgm:cxn modelId="{12B9A178-2024-4631-8056-88EAFF932739}" type="presParOf" srcId="{0868E3A6-C392-444F-9743-319B3B1EDF00}" destId="{F22AD7F2-3EEF-4299-9CDF-67168AD17A93}" srcOrd="0" destOrd="0" presId="urn:microsoft.com/office/officeart/2005/8/layout/chevron1"/>
    <dgm:cxn modelId="{CA63A6CC-AE23-4714-90C6-D57A40334710}" type="presParOf" srcId="{0868E3A6-C392-444F-9743-319B3B1EDF00}" destId="{1800FBD1-1012-4520-A363-6929414C3C50}" srcOrd="1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C8CCFD6-6E1D-4CAA-B69E-2FEC00E95102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E1B4741-74BB-4E5F-A32F-3066C7604931}">
      <dgm:prSet phldrT="[Текст]" custT="1"/>
      <dgm:spPr/>
      <dgm:t>
        <a:bodyPr rIns="36000"/>
        <a:lstStyle/>
        <a:p>
          <a:pPr>
            <a:spcAft>
              <a:spcPts val="0"/>
            </a:spcAft>
          </a:pPr>
          <a:r>
            <a:rPr lang="ru-RU" sz="1400" dirty="0" smtClean="0">
              <a:solidFill>
                <a:schemeClr val="tx1"/>
              </a:solidFill>
            </a:rPr>
            <a:t>Приказ Минсельхоза России</a:t>
          </a:r>
        </a:p>
        <a:p>
          <a:pPr>
            <a:spcAft>
              <a:spcPts val="0"/>
            </a:spcAft>
          </a:pPr>
          <a:r>
            <a:rPr lang="en-US" sz="1400" dirty="0" err="1" smtClean="0">
              <a:solidFill>
                <a:schemeClr val="tx1"/>
              </a:solidFill>
            </a:rPr>
            <a:t>от</a:t>
          </a:r>
          <a:r>
            <a:rPr lang="en-US" sz="1400" dirty="0" smtClean="0">
              <a:solidFill>
                <a:schemeClr val="tx1"/>
              </a:solidFill>
            </a:rPr>
            <a:t> 09.07.2019 № 388</a:t>
          </a:r>
          <a:endParaRPr lang="ru-RU" sz="1400" dirty="0">
            <a:solidFill>
              <a:schemeClr val="tx1"/>
            </a:solidFill>
          </a:endParaRPr>
        </a:p>
      </dgm:t>
    </dgm:pt>
    <dgm:pt modelId="{208F82E9-16A7-4F3B-8BA9-2E3667CC8BCD}" type="parTrans" cxnId="{E4900865-A220-4F23-9065-EF4E2CABCD65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0048FDF8-CA27-43D4-B9B2-912DE3D2AA34}" type="sibTrans" cxnId="{E4900865-A220-4F23-9065-EF4E2CABCD65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67EDB86F-9C24-47D0-840B-47F8155FE316}">
      <dgm:prSet phldrT="[Текст]" custT="1"/>
      <dgm:spPr/>
      <dgm:t>
        <a:bodyPr/>
        <a:lstStyle/>
        <a:p>
          <a:r>
            <a:rPr lang="ru-RU" sz="1400" dirty="0" smtClean="0">
              <a:solidFill>
                <a:schemeClr val="tx1"/>
              </a:solidFill>
            </a:rPr>
            <a:t>Постановление Правительства РФ от 2</a:t>
          </a:r>
          <a:r>
            <a:rPr lang="en-US" sz="1400" dirty="0" smtClean="0">
              <a:solidFill>
                <a:schemeClr val="tx1"/>
              </a:solidFill>
            </a:rPr>
            <a:t>6</a:t>
          </a:r>
          <a:r>
            <a:rPr lang="ru-RU" sz="1400" dirty="0" smtClean="0">
              <a:solidFill>
                <a:schemeClr val="tx1"/>
              </a:solidFill>
            </a:rPr>
            <a:t>.</a:t>
          </a:r>
          <a:r>
            <a:rPr lang="en-US" sz="1400" dirty="0" smtClean="0">
              <a:solidFill>
                <a:schemeClr val="tx1"/>
              </a:solidFill>
            </a:rPr>
            <a:t>04</a:t>
          </a:r>
          <a:r>
            <a:rPr lang="ru-RU" sz="1400" dirty="0" smtClean="0">
              <a:solidFill>
                <a:schemeClr val="tx1"/>
              </a:solidFill>
            </a:rPr>
            <a:t>.201</a:t>
          </a:r>
          <a:r>
            <a:rPr lang="en-US" sz="1400" dirty="0" smtClean="0">
              <a:solidFill>
                <a:schemeClr val="tx1"/>
              </a:solidFill>
            </a:rPr>
            <a:t>9</a:t>
          </a:r>
          <a:r>
            <a:rPr lang="ru-RU" sz="1400" dirty="0" smtClean="0">
              <a:solidFill>
                <a:schemeClr val="tx1"/>
              </a:solidFill>
            </a:rPr>
            <a:t> № </a:t>
          </a:r>
          <a:r>
            <a:rPr lang="en-US" sz="1400" dirty="0" smtClean="0">
              <a:solidFill>
                <a:schemeClr val="tx1"/>
              </a:solidFill>
            </a:rPr>
            <a:t>512</a:t>
          </a:r>
          <a:endParaRPr lang="ru-RU" sz="1400" dirty="0">
            <a:solidFill>
              <a:schemeClr val="tx1"/>
            </a:solidFill>
          </a:endParaRPr>
        </a:p>
      </dgm:t>
    </dgm:pt>
    <dgm:pt modelId="{64E863EB-6969-4CF1-9E8A-A60097FB65A4}" type="sibTrans" cxnId="{C7424035-CCD7-4138-9539-B837491AE1E3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F7B216AF-D0D6-4832-AC1D-7F4727AFABA9}" type="parTrans" cxnId="{C7424035-CCD7-4138-9539-B837491AE1E3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0A6E3086-41B0-4C13-BA08-1712139269F9}" type="pres">
      <dgm:prSet presAssocID="{AC8CCFD6-6E1D-4CAA-B69E-2FEC00E9510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1E31719-5B5B-48FD-966C-3923000E75D6}" type="pres">
      <dgm:prSet presAssocID="{67EDB86F-9C24-47D0-840B-47F8155FE316}" presName="parTxOnly" presStyleLbl="node1" presStyleIdx="0" presStyleCnt="2" custScaleX="38554" custLinFactNeighborX="-5163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2DA44D-A7A1-475F-9A08-A60C20D578A1}" type="pres">
      <dgm:prSet presAssocID="{64E863EB-6969-4CF1-9E8A-A60097FB65A4}" presName="parTxOnlySpace" presStyleCnt="0"/>
      <dgm:spPr/>
    </dgm:pt>
    <dgm:pt modelId="{08E459CB-98AD-4815-A019-0698B29C73F7}" type="pres">
      <dgm:prSet presAssocID="{8E1B4741-74BB-4E5F-A32F-3066C7604931}" presName="parTxOnly" presStyleLbl="node1" presStyleIdx="1" presStyleCnt="2" custScaleX="40958" custLinFactNeighborX="6818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3903E8F-D78B-43C1-8997-31F5FFDA596F}" type="presOf" srcId="{8E1B4741-74BB-4E5F-A32F-3066C7604931}" destId="{08E459CB-98AD-4815-A019-0698B29C73F7}" srcOrd="0" destOrd="0" presId="urn:microsoft.com/office/officeart/2005/8/layout/chevron1"/>
    <dgm:cxn modelId="{27E53B19-9137-4BB4-8CD9-3D9FF4B837F1}" type="presOf" srcId="{AC8CCFD6-6E1D-4CAA-B69E-2FEC00E95102}" destId="{0A6E3086-41B0-4C13-BA08-1712139269F9}" srcOrd="0" destOrd="0" presId="urn:microsoft.com/office/officeart/2005/8/layout/chevron1"/>
    <dgm:cxn modelId="{C7424035-CCD7-4138-9539-B837491AE1E3}" srcId="{AC8CCFD6-6E1D-4CAA-B69E-2FEC00E95102}" destId="{67EDB86F-9C24-47D0-840B-47F8155FE316}" srcOrd="0" destOrd="0" parTransId="{F7B216AF-D0D6-4832-AC1D-7F4727AFABA9}" sibTransId="{64E863EB-6969-4CF1-9E8A-A60097FB65A4}"/>
    <dgm:cxn modelId="{E4900865-A220-4F23-9065-EF4E2CABCD65}" srcId="{AC8CCFD6-6E1D-4CAA-B69E-2FEC00E95102}" destId="{8E1B4741-74BB-4E5F-A32F-3066C7604931}" srcOrd="1" destOrd="0" parTransId="{208F82E9-16A7-4F3B-8BA9-2E3667CC8BCD}" sibTransId="{0048FDF8-CA27-43D4-B9B2-912DE3D2AA34}"/>
    <dgm:cxn modelId="{15D66730-6F54-4F8A-83AA-E8AD0C8532FA}" type="presOf" srcId="{67EDB86F-9C24-47D0-840B-47F8155FE316}" destId="{01E31719-5B5B-48FD-966C-3923000E75D6}" srcOrd="0" destOrd="0" presId="urn:microsoft.com/office/officeart/2005/8/layout/chevron1"/>
    <dgm:cxn modelId="{91D49DF8-8CF2-4D65-A5F8-AE23DBAA260C}" type="presParOf" srcId="{0A6E3086-41B0-4C13-BA08-1712139269F9}" destId="{01E31719-5B5B-48FD-966C-3923000E75D6}" srcOrd="0" destOrd="0" presId="urn:microsoft.com/office/officeart/2005/8/layout/chevron1"/>
    <dgm:cxn modelId="{43FD00FD-C541-4E96-8BAA-6F778B3613D0}" type="presParOf" srcId="{0A6E3086-41B0-4C13-BA08-1712139269F9}" destId="{0A2DA44D-A7A1-475F-9A08-A60C20D578A1}" srcOrd="1" destOrd="0" presId="urn:microsoft.com/office/officeart/2005/8/layout/chevron1"/>
    <dgm:cxn modelId="{84D8A87C-28F4-427B-981E-F1E17E64AA92}" type="presParOf" srcId="{0A6E3086-41B0-4C13-BA08-1712139269F9}" destId="{08E459CB-98AD-4815-A019-0698B29C73F7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AC8CCFD6-6E1D-4CAA-B69E-2FEC00E95102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7EDB86F-9C24-47D0-840B-47F8155FE316}">
      <dgm:prSet phldrT="[Текст]" custT="1"/>
      <dgm:spPr/>
      <dgm:t>
        <a:bodyPr/>
        <a:lstStyle/>
        <a:p>
          <a:r>
            <a:rPr lang="ru-RU" sz="1400" dirty="0" smtClean="0">
              <a:solidFill>
                <a:schemeClr val="tx1"/>
              </a:solidFill>
            </a:rPr>
            <a:t>Постановление Правительства РФ от 15.</a:t>
          </a:r>
          <a:r>
            <a:rPr lang="en-US" sz="1400" dirty="0" smtClean="0">
              <a:solidFill>
                <a:schemeClr val="tx1"/>
              </a:solidFill>
            </a:rPr>
            <a:t>0</a:t>
          </a:r>
          <a:r>
            <a:rPr lang="ru-RU" sz="1400" dirty="0" smtClean="0">
              <a:solidFill>
                <a:schemeClr val="tx1"/>
              </a:solidFill>
            </a:rPr>
            <a:t>9.2017 №1104</a:t>
          </a:r>
          <a:endParaRPr lang="ru-RU" sz="1400" dirty="0">
            <a:solidFill>
              <a:schemeClr val="tx1"/>
            </a:solidFill>
          </a:endParaRPr>
        </a:p>
      </dgm:t>
    </dgm:pt>
    <dgm:pt modelId="{64E863EB-6969-4CF1-9E8A-A60097FB65A4}" type="sibTrans" cxnId="{C7424035-CCD7-4138-9539-B837491AE1E3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F7B216AF-D0D6-4832-AC1D-7F4727AFABA9}" type="parTrans" cxnId="{C7424035-CCD7-4138-9539-B837491AE1E3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0A6E3086-41B0-4C13-BA08-1712139269F9}" type="pres">
      <dgm:prSet presAssocID="{AC8CCFD6-6E1D-4CAA-B69E-2FEC00E9510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1E31719-5B5B-48FD-966C-3923000E75D6}" type="pres">
      <dgm:prSet presAssocID="{67EDB86F-9C24-47D0-840B-47F8155FE316}" presName="parTxOnly" presStyleLbl="node1" presStyleIdx="0" presStyleCnt="1" custScaleX="100098" custLinFactNeighborX="28173" custLinFactNeighborY="-1984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46DBC2-E64B-4160-93E4-9FE4DD3200CA}" type="presOf" srcId="{AC8CCFD6-6E1D-4CAA-B69E-2FEC00E95102}" destId="{0A6E3086-41B0-4C13-BA08-1712139269F9}" srcOrd="0" destOrd="0" presId="urn:microsoft.com/office/officeart/2005/8/layout/chevron1"/>
    <dgm:cxn modelId="{C7424035-CCD7-4138-9539-B837491AE1E3}" srcId="{AC8CCFD6-6E1D-4CAA-B69E-2FEC00E95102}" destId="{67EDB86F-9C24-47D0-840B-47F8155FE316}" srcOrd="0" destOrd="0" parTransId="{F7B216AF-D0D6-4832-AC1D-7F4727AFABA9}" sibTransId="{64E863EB-6969-4CF1-9E8A-A60097FB65A4}"/>
    <dgm:cxn modelId="{EF46075F-1D27-476C-96C0-DAD0506D4F6B}" type="presOf" srcId="{67EDB86F-9C24-47D0-840B-47F8155FE316}" destId="{01E31719-5B5B-48FD-966C-3923000E75D6}" srcOrd="0" destOrd="0" presId="urn:microsoft.com/office/officeart/2005/8/layout/chevron1"/>
    <dgm:cxn modelId="{84284C55-D639-49B9-9C78-FD86E706BC32}" type="presParOf" srcId="{0A6E3086-41B0-4C13-BA08-1712139269F9}" destId="{01E31719-5B5B-48FD-966C-3923000E75D6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6A3482F2-EE09-47D5-92C7-E1D7378AA187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8FA8858-8E53-4896-BD37-6C17E08C6BED}">
      <dgm:prSet phldrT="[Текст]"/>
      <dgm:spPr/>
      <dgm:t>
        <a:bodyPr/>
        <a:lstStyle/>
        <a:p>
          <a:r>
            <a:rPr lang="ru-RU" dirty="0" smtClean="0"/>
            <a:t>Развитие молочного скотоводства (строительство/реконструкция)</a:t>
          </a:r>
          <a:endParaRPr lang="ru-RU" dirty="0"/>
        </a:p>
      </dgm:t>
    </dgm:pt>
    <dgm:pt modelId="{A09C0E64-AD48-4537-B13F-D7D8026E6AE7}" type="parTrans" cxnId="{CC530F79-5062-49B1-8555-CC4356609218}">
      <dgm:prSet/>
      <dgm:spPr/>
      <dgm:t>
        <a:bodyPr/>
        <a:lstStyle/>
        <a:p>
          <a:endParaRPr lang="ru-RU"/>
        </a:p>
      </dgm:t>
    </dgm:pt>
    <dgm:pt modelId="{60055CD6-146F-47F9-995C-5B03E9BFA6E9}" type="sibTrans" cxnId="{CC530F79-5062-49B1-8555-CC4356609218}">
      <dgm:prSet/>
      <dgm:spPr/>
      <dgm:t>
        <a:bodyPr/>
        <a:lstStyle/>
        <a:p>
          <a:endParaRPr lang="ru-RU"/>
        </a:p>
      </dgm:t>
    </dgm:pt>
    <dgm:pt modelId="{8882EB61-BD68-424D-A700-3F561C5B8976}">
      <dgm:prSet phldrT="[Текст]"/>
      <dgm:spPr/>
      <dgm:t>
        <a:bodyPr/>
        <a:lstStyle/>
        <a:p>
          <a:r>
            <a:rPr lang="ru-RU" dirty="0" smtClean="0"/>
            <a:t>Развитие мясного скотоводства</a:t>
          </a:r>
          <a:endParaRPr lang="ru-RU" dirty="0"/>
        </a:p>
      </dgm:t>
    </dgm:pt>
    <dgm:pt modelId="{4799270D-16B9-47E1-B48D-BFAF1EC37F0A}" type="parTrans" cxnId="{447FA0B8-B0C4-47FE-B87F-9FB9F5551547}">
      <dgm:prSet/>
      <dgm:spPr/>
      <dgm:t>
        <a:bodyPr/>
        <a:lstStyle/>
        <a:p>
          <a:endParaRPr lang="ru-RU"/>
        </a:p>
      </dgm:t>
    </dgm:pt>
    <dgm:pt modelId="{09FB1FE8-6EFD-4189-B8B2-19ED188B29C3}" type="sibTrans" cxnId="{447FA0B8-B0C4-47FE-B87F-9FB9F5551547}">
      <dgm:prSet/>
      <dgm:spPr/>
      <dgm:t>
        <a:bodyPr/>
        <a:lstStyle/>
        <a:p>
          <a:endParaRPr lang="ru-RU"/>
        </a:p>
      </dgm:t>
    </dgm:pt>
    <dgm:pt modelId="{63C55B57-5F3D-46A9-A825-BBD5DD5CEF4D}">
      <dgm:prSet phldrT="[Текст]"/>
      <dgm:spPr/>
      <dgm:t>
        <a:bodyPr/>
        <a:lstStyle/>
        <a:p>
          <a:r>
            <a:rPr lang="ru-RU" dirty="0" smtClean="0"/>
            <a:t>Техническая и технологическая модернизация</a:t>
          </a:r>
          <a:endParaRPr lang="ru-RU" dirty="0"/>
        </a:p>
      </dgm:t>
    </dgm:pt>
    <dgm:pt modelId="{884A0BAF-91FF-4097-ADFD-1418AABF3A57}" type="parTrans" cxnId="{8CC94828-9F1E-4917-8DCA-3B5BAECD4F4D}">
      <dgm:prSet/>
      <dgm:spPr/>
      <dgm:t>
        <a:bodyPr/>
        <a:lstStyle/>
        <a:p>
          <a:endParaRPr lang="ru-RU"/>
        </a:p>
      </dgm:t>
    </dgm:pt>
    <dgm:pt modelId="{E5EBBB15-351B-472A-9E58-0FFF4A5453C4}" type="sibTrans" cxnId="{8CC94828-9F1E-4917-8DCA-3B5BAECD4F4D}">
      <dgm:prSet/>
      <dgm:spPr/>
      <dgm:t>
        <a:bodyPr/>
        <a:lstStyle/>
        <a:p>
          <a:endParaRPr lang="ru-RU"/>
        </a:p>
      </dgm:t>
    </dgm:pt>
    <dgm:pt modelId="{17CD3990-E37E-4368-983E-34BAAFF6B4C3}">
      <dgm:prSet/>
      <dgm:spPr/>
      <dgm:t>
        <a:bodyPr/>
        <a:lstStyle/>
        <a:p>
          <a:r>
            <a:rPr lang="ru-RU" dirty="0" smtClean="0"/>
            <a:t>Поддержка производства льна</a:t>
          </a:r>
          <a:endParaRPr lang="ru-RU" dirty="0"/>
        </a:p>
      </dgm:t>
    </dgm:pt>
    <dgm:pt modelId="{8392F83F-67FF-4D01-8A6A-A4A59343F83B}" type="parTrans" cxnId="{AE4F9DCE-3B5F-4AD0-80D9-03983BB415A4}">
      <dgm:prSet/>
      <dgm:spPr/>
      <dgm:t>
        <a:bodyPr/>
        <a:lstStyle/>
        <a:p>
          <a:endParaRPr lang="ru-RU"/>
        </a:p>
      </dgm:t>
    </dgm:pt>
    <dgm:pt modelId="{FEB379C1-9F7E-423E-A3A4-7830C017F656}" type="sibTrans" cxnId="{AE4F9DCE-3B5F-4AD0-80D9-03983BB415A4}">
      <dgm:prSet/>
      <dgm:spPr/>
      <dgm:t>
        <a:bodyPr/>
        <a:lstStyle/>
        <a:p>
          <a:endParaRPr lang="ru-RU"/>
        </a:p>
      </dgm:t>
    </dgm:pt>
    <dgm:pt modelId="{A2FE4498-2C37-4A5D-92A4-3F068B92AE3B}">
      <dgm:prSet/>
      <dgm:spPr/>
      <dgm:t>
        <a:bodyPr/>
        <a:lstStyle/>
        <a:p>
          <a:pPr algn="just"/>
          <a:r>
            <a:rPr lang="ru-RU" dirty="0" smtClean="0"/>
            <a:t>Областная программа льготного кредитования</a:t>
          </a:r>
          <a:endParaRPr lang="ru-RU" dirty="0"/>
        </a:p>
      </dgm:t>
    </dgm:pt>
    <dgm:pt modelId="{48751F62-6C71-40C1-8ED6-C98DA2A17603}" type="parTrans" cxnId="{C2AFBDA1-C894-4E6A-86BA-ACDDF9A3ADB6}">
      <dgm:prSet/>
      <dgm:spPr/>
      <dgm:t>
        <a:bodyPr/>
        <a:lstStyle/>
        <a:p>
          <a:endParaRPr lang="ru-RU"/>
        </a:p>
      </dgm:t>
    </dgm:pt>
    <dgm:pt modelId="{867C3889-DAFB-4607-A6C3-70AF487CC40F}" type="sibTrans" cxnId="{C2AFBDA1-C894-4E6A-86BA-ACDDF9A3ADB6}">
      <dgm:prSet/>
      <dgm:spPr/>
      <dgm:t>
        <a:bodyPr/>
        <a:lstStyle/>
        <a:p>
          <a:endParaRPr lang="ru-RU"/>
        </a:p>
      </dgm:t>
    </dgm:pt>
    <dgm:pt modelId="{161A7D7F-2226-4164-BFD8-688F098097E3}">
      <dgm:prSet/>
      <dgm:spPr/>
      <dgm:t>
        <a:bodyPr/>
        <a:lstStyle/>
        <a:p>
          <a:r>
            <a:rPr lang="ru-RU" dirty="0" smtClean="0"/>
            <a:t>Поддержка кадрового потенциала</a:t>
          </a:r>
          <a:endParaRPr lang="ru-RU" dirty="0"/>
        </a:p>
      </dgm:t>
    </dgm:pt>
    <dgm:pt modelId="{C155DE4D-C4CB-41A1-A025-6AA7FC9BB1C5}" type="parTrans" cxnId="{C6D47E03-14C9-4E44-AC35-8F516DDBCD2B}">
      <dgm:prSet/>
      <dgm:spPr/>
      <dgm:t>
        <a:bodyPr/>
        <a:lstStyle/>
        <a:p>
          <a:endParaRPr lang="ru-RU"/>
        </a:p>
      </dgm:t>
    </dgm:pt>
    <dgm:pt modelId="{1FD62700-C5BC-414E-BACD-9DF394C31495}" type="sibTrans" cxnId="{C6D47E03-14C9-4E44-AC35-8F516DDBCD2B}">
      <dgm:prSet/>
      <dgm:spPr/>
      <dgm:t>
        <a:bodyPr/>
        <a:lstStyle/>
        <a:p>
          <a:endParaRPr lang="ru-RU"/>
        </a:p>
      </dgm:t>
    </dgm:pt>
    <dgm:pt modelId="{6EC61257-F690-4DE1-942C-35373C1CDE14}">
      <dgm:prSet/>
      <dgm:spPr/>
      <dgm:t>
        <a:bodyPr/>
        <a:lstStyle/>
        <a:p>
          <a:r>
            <a:rPr lang="ru-RU" dirty="0" smtClean="0"/>
            <a:t>Развитие овощеводства защищенного грунта</a:t>
          </a:r>
          <a:endParaRPr lang="ru-RU" dirty="0"/>
        </a:p>
      </dgm:t>
    </dgm:pt>
    <dgm:pt modelId="{A3402683-0683-4217-8B90-55C3FA8A9036}" type="parTrans" cxnId="{7952306E-FEC9-4F9E-B436-F53E6AA88872}">
      <dgm:prSet/>
      <dgm:spPr/>
      <dgm:t>
        <a:bodyPr/>
        <a:lstStyle/>
        <a:p>
          <a:endParaRPr lang="ru-RU"/>
        </a:p>
      </dgm:t>
    </dgm:pt>
    <dgm:pt modelId="{F2F2857E-F82C-4281-821B-5D1732D3F34D}" type="sibTrans" cxnId="{7952306E-FEC9-4F9E-B436-F53E6AA88872}">
      <dgm:prSet/>
      <dgm:spPr/>
      <dgm:t>
        <a:bodyPr/>
        <a:lstStyle/>
        <a:p>
          <a:endParaRPr lang="ru-RU"/>
        </a:p>
      </dgm:t>
    </dgm:pt>
    <dgm:pt modelId="{B400EA49-1FB9-4FF7-BBFB-10C301FC2FAB}" type="pres">
      <dgm:prSet presAssocID="{6A3482F2-EE09-47D5-92C7-E1D7378AA18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FFCA7F4-7DA4-4AE6-9AB2-9266EA786DC7}" type="pres">
      <dgm:prSet presAssocID="{18FA8858-8E53-4896-BD37-6C17E08C6BED}" presName="composite" presStyleCnt="0"/>
      <dgm:spPr/>
    </dgm:pt>
    <dgm:pt modelId="{0C9754BB-C4E6-4E25-8900-28BE1C8101C6}" type="pres">
      <dgm:prSet presAssocID="{18FA8858-8E53-4896-BD37-6C17E08C6BED}" presName="rect1" presStyleLbl="trAlignAcc1" presStyleIdx="0" presStyleCnt="7" custScaleX="128013" custLinFactNeighborX="-5842" custLinFactNeighborY="153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03BF43-4471-461A-BF71-3AB03948D990}" type="pres">
      <dgm:prSet presAssocID="{18FA8858-8E53-4896-BD37-6C17E08C6BED}" presName="rect2" presStyleLbl="fgImgPlace1" presStyleIdx="0" presStyleCnt="7" custScaleX="128012" custLinFactX="-29487" custLinFactNeighborX="-100000" custLinFactNeighborY="1075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</dgm:spPr>
      <dgm:t>
        <a:bodyPr/>
        <a:lstStyle/>
        <a:p>
          <a:endParaRPr lang="ru-RU"/>
        </a:p>
      </dgm:t>
    </dgm:pt>
    <dgm:pt modelId="{C8D540BC-567F-4919-BEA2-85A7FFBF76FA}" type="pres">
      <dgm:prSet presAssocID="{60055CD6-146F-47F9-995C-5B03E9BFA6E9}" presName="sibTrans" presStyleCnt="0"/>
      <dgm:spPr/>
    </dgm:pt>
    <dgm:pt modelId="{375AB013-FC44-421C-8F97-9EC40082651F}" type="pres">
      <dgm:prSet presAssocID="{8882EB61-BD68-424D-A700-3F561C5B8976}" presName="composite" presStyleCnt="0"/>
      <dgm:spPr/>
    </dgm:pt>
    <dgm:pt modelId="{5CBC12DF-054B-47E6-998E-9D0D1B9E9CA1}" type="pres">
      <dgm:prSet presAssocID="{8882EB61-BD68-424D-A700-3F561C5B8976}" presName="rect1" presStyleLbl="trAlignAcc1" presStyleIdx="1" presStyleCnt="7" custScaleX="132214" custLinFactNeighborX="20975" custLinFactNeighborY="164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41F039-80D1-4C56-AD34-B7363CC0CFF3}" type="pres">
      <dgm:prSet presAssocID="{8882EB61-BD68-424D-A700-3F561C5B8976}" presName="rect2" presStyleLbl="fgImgPlace1" presStyleIdx="1" presStyleCnt="7" custScaleX="132214" custLinFactNeighborX="-29477" custLinFactNeighborY="13422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9C59C35-31C7-4242-8D26-F9BD3CA8D501}" type="pres">
      <dgm:prSet presAssocID="{09FB1FE8-6EFD-4189-B8B2-19ED188B29C3}" presName="sibTrans" presStyleCnt="0"/>
      <dgm:spPr/>
    </dgm:pt>
    <dgm:pt modelId="{EDEBC33D-6237-4E2A-A418-163DAA4D75ED}" type="pres">
      <dgm:prSet presAssocID="{63C55B57-5F3D-46A9-A825-BBD5DD5CEF4D}" presName="composite" presStyleCnt="0"/>
      <dgm:spPr/>
    </dgm:pt>
    <dgm:pt modelId="{876CC553-8C4F-4BCD-ADEB-14DEEA059095}" type="pres">
      <dgm:prSet presAssocID="{63C55B57-5F3D-46A9-A825-BBD5DD5CEF4D}" presName="rect1" presStyleLbl="trAlignAcc1" presStyleIdx="2" presStyleCnt="7" custScaleX="128013" custLinFactNeighborX="-5842" custLinFactNeighborY="153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DDF156-8BBE-4BFF-A70E-E5E371A4335D}" type="pres">
      <dgm:prSet presAssocID="{63C55B57-5F3D-46A9-A825-BBD5DD5CEF4D}" presName="rect2" presStyleLbl="fgImgPlace1" presStyleIdx="2" presStyleCnt="7" custScaleX="128012" custLinFactX="-261" custLinFactNeighborX="-100000" custLinFactNeighborY="1772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8000" r="-28000"/>
          </a:stretch>
        </a:blipFill>
      </dgm:spPr>
      <dgm:t>
        <a:bodyPr/>
        <a:lstStyle/>
        <a:p>
          <a:endParaRPr lang="ru-RU"/>
        </a:p>
      </dgm:t>
    </dgm:pt>
    <dgm:pt modelId="{C715855A-4E24-4748-8E03-A64B0EB4DF04}" type="pres">
      <dgm:prSet presAssocID="{E5EBBB15-351B-472A-9E58-0FFF4A5453C4}" presName="sibTrans" presStyleCnt="0"/>
      <dgm:spPr/>
    </dgm:pt>
    <dgm:pt modelId="{08B94B5F-0D67-41B9-AEE5-5B11FC4DB8EA}" type="pres">
      <dgm:prSet presAssocID="{17CD3990-E37E-4368-983E-34BAAFF6B4C3}" presName="composite" presStyleCnt="0"/>
      <dgm:spPr/>
    </dgm:pt>
    <dgm:pt modelId="{E5034C36-CB59-412E-91D6-3E82A6B39BFB}" type="pres">
      <dgm:prSet presAssocID="{17CD3990-E37E-4368-983E-34BAAFF6B4C3}" presName="rect1" presStyleLbl="trAlignAcc1" presStyleIdx="3" presStyleCnt="7" custScaleX="132214" custLinFactNeighborX="20975" custLinFactNeighborY="164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692928-0A7C-4A48-BD7D-7395964F6CC6}" type="pres">
      <dgm:prSet presAssocID="{17CD3990-E37E-4368-983E-34BAAFF6B4C3}" presName="rect2" presStyleLbl="fgImgPlace1" presStyleIdx="3" presStyleCnt="7" custScaleX="132214" custLinFactNeighborX="-26600" custLinFactNeighborY="19616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</dgm:spPr>
      <dgm:t>
        <a:bodyPr/>
        <a:lstStyle/>
        <a:p>
          <a:endParaRPr lang="ru-RU"/>
        </a:p>
      </dgm:t>
    </dgm:pt>
    <dgm:pt modelId="{2A45044A-D7A8-44E1-9F8E-DDF9225B03CB}" type="pres">
      <dgm:prSet presAssocID="{FEB379C1-9F7E-423E-A3A4-7830C017F656}" presName="sibTrans" presStyleCnt="0"/>
      <dgm:spPr/>
    </dgm:pt>
    <dgm:pt modelId="{9487FE61-95F8-4D03-B224-3D1060FB27FB}" type="pres">
      <dgm:prSet presAssocID="{A2FE4498-2C37-4A5D-92A4-3F068B92AE3B}" presName="composite" presStyleCnt="0"/>
      <dgm:spPr/>
    </dgm:pt>
    <dgm:pt modelId="{DF736E27-C389-4517-95DD-A544D0981866}" type="pres">
      <dgm:prSet presAssocID="{A2FE4498-2C37-4A5D-92A4-3F068B92AE3B}" presName="rect1" presStyleLbl="trAlignAcc1" presStyleIdx="4" presStyleCnt="7" custScaleX="123735" custLinFactNeighborX="-5842" custLinFactNeighborY="153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44B75B-7D46-449E-B957-660096095E46}" type="pres">
      <dgm:prSet presAssocID="{A2FE4498-2C37-4A5D-92A4-3F068B92AE3B}" presName="rect2" presStyleLbl="fgImgPlace1" presStyleIdx="4" presStyleCnt="7" custScaleX="123735" custLinFactX="-9884" custLinFactNeighborX="-100000" custLinFactNeighborY="14892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3000" r="-33000"/>
          </a:stretch>
        </a:blipFill>
      </dgm:spPr>
      <dgm:t>
        <a:bodyPr/>
        <a:lstStyle/>
        <a:p>
          <a:endParaRPr lang="ru-RU"/>
        </a:p>
      </dgm:t>
    </dgm:pt>
    <dgm:pt modelId="{D9EE9FD8-ED01-4A75-A69F-2DBDADD5B2CC}" type="pres">
      <dgm:prSet presAssocID="{867C3889-DAFB-4607-A6C3-70AF487CC40F}" presName="sibTrans" presStyleCnt="0"/>
      <dgm:spPr/>
    </dgm:pt>
    <dgm:pt modelId="{E6A3A8A7-761C-445F-A4A1-34C82D190576}" type="pres">
      <dgm:prSet presAssocID="{161A7D7F-2226-4164-BFD8-688F098097E3}" presName="composite" presStyleCnt="0"/>
      <dgm:spPr/>
    </dgm:pt>
    <dgm:pt modelId="{E26B9CF6-CFCE-4C71-8FFF-ABC11BB61C68}" type="pres">
      <dgm:prSet presAssocID="{161A7D7F-2226-4164-BFD8-688F098097E3}" presName="rect1" presStyleLbl="trAlignAcc1" presStyleIdx="5" presStyleCnt="7" custScaleX="127796" custLinFactNeighborX="25947" custLinFactNeighborY="164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971FB5-7171-4DE5-B324-F4B8D7593816}" type="pres">
      <dgm:prSet presAssocID="{161A7D7F-2226-4164-BFD8-688F098097E3}" presName="rect2" presStyleLbl="fgImgPlace1" presStyleIdx="5" presStyleCnt="7" custScaleX="128723" custLinFactNeighborX="-16037" custLinFactNeighborY="21286"/>
      <dgm:spPr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  <dgm:t>
        <a:bodyPr/>
        <a:lstStyle/>
        <a:p>
          <a:endParaRPr lang="ru-RU"/>
        </a:p>
      </dgm:t>
    </dgm:pt>
    <dgm:pt modelId="{874853DD-E2A0-46C1-84A7-DDFC9F6F799B}" type="pres">
      <dgm:prSet presAssocID="{1FD62700-C5BC-414E-BACD-9DF394C31495}" presName="sibTrans" presStyleCnt="0"/>
      <dgm:spPr/>
    </dgm:pt>
    <dgm:pt modelId="{689AA233-4D13-4A21-AE07-D240030ACF99}" type="pres">
      <dgm:prSet presAssocID="{6EC61257-F690-4DE1-942C-35373C1CDE14}" presName="composite" presStyleCnt="0"/>
      <dgm:spPr/>
    </dgm:pt>
    <dgm:pt modelId="{60B62940-2A6C-4C45-B650-EC55F805D944}" type="pres">
      <dgm:prSet presAssocID="{6EC61257-F690-4DE1-942C-35373C1CDE14}" presName="rect1" presStyleLbl="trAlignAcc1" presStyleIdx="6" presStyleCnt="7" custScaleX="123735" custLinFactNeighborX="-5842" custLinFactNeighborY="153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EA1C2C-B790-43D1-B0B0-6E834A6B8820}" type="pres">
      <dgm:prSet presAssocID="{6EC61257-F690-4DE1-942C-35373C1CDE14}" presName="rect2" presStyleLbl="fgImgPlace1" presStyleIdx="6" presStyleCnt="7" custScaleX="123735" custLinFactX="-6675" custLinFactNeighborX="-100000" custLinFactNeighborY="15786"/>
      <dgm:spPr>
        <a:blipFill rotWithShape="1">
          <a:blip xmlns:r="http://schemas.openxmlformats.org/officeDocument/2006/relationships" r:embed="rId7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8CC94828-9F1E-4917-8DCA-3B5BAECD4F4D}" srcId="{6A3482F2-EE09-47D5-92C7-E1D7378AA187}" destId="{63C55B57-5F3D-46A9-A825-BBD5DD5CEF4D}" srcOrd="2" destOrd="0" parTransId="{884A0BAF-91FF-4097-ADFD-1418AABF3A57}" sibTransId="{E5EBBB15-351B-472A-9E58-0FFF4A5453C4}"/>
    <dgm:cxn modelId="{C6D47E03-14C9-4E44-AC35-8F516DDBCD2B}" srcId="{6A3482F2-EE09-47D5-92C7-E1D7378AA187}" destId="{161A7D7F-2226-4164-BFD8-688F098097E3}" srcOrd="5" destOrd="0" parTransId="{C155DE4D-C4CB-41A1-A025-6AA7FC9BB1C5}" sibTransId="{1FD62700-C5BC-414E-BACD-9DF394C31495}"/>
    <dgm:cxn modelId="{89B6AEDD-9B08-41AB-9393-5B0809CCB392}" type="presOf" srcId="{161A7D7F-2226-4164-BFD8-688F098097E3}" destId="{E26B9CF6-CFCE-4C71-8FFF-ABC11BB61C68}" srcOrd="0" destOrd="0" presId="urn:microsoft.com/office/officeart/2008/layout/PictureStrips"/>
    <dgm:cxn modelId="{4FE64932-B208-4484-9F50-23EE00373E94}" type="presOf" srcId="{6EC61257-F690-4DE1-942C-35373C1CDE14}" destId="{60B62940-2A6C-4C45-B650-EC55F805D944}" srcOrd="0" destOrd="0" presId="urn:microsoft.com/office/officeart/2008/layout/PictureStrips"/>
    <dgm:cxn modelId="{D4004828-7996-4A2A-9992-67607831C418}" type="presOf" srcId="{A2FE4498-2C37-4A5D-92A4-3F068B92AE3B}" destId="{DF736E27-C389-4517-95DD-A544D0981866}" srcOrd="0" destOrd="0" presId="urn:microsoft.com/office/officeart/2008/layout/PictureStrips"/>
    <dgm:cxn modelId="{447FA0B8-B0C4-47FE-B87F-9FB9F5551547}" srcId="{6A3482F2-EE09-47D5-92C7-E1D7378AA187}" destId="{8882EB61-BD68-424D-A700-3F561C5B8976}" srcOrd="1" destOrd="0" parTransId="{4799270D-16B9-47E1-B48D-BFAF1EC37F0A}" sibTransId="{09FB1FE8-6EFD-4189-B8B2-19ED188B29C3}"/>
    <dgm:cxn modelId="{AE4F9DCE-3B5F-4AD0-80D9-03983BB415A4}" srcId="{6A3482F2-EE09-47D5-92C7-E1D7378AA187}" destId="{17CD3990-E37E-4368-983E-34BAAFF6B4C3}" srcOrd="3" destOrd="0" parTransId="{8392F83F-67FF-4D01-8A6A-A4A59343F83B}" sibTransId="{FEB379C1-9F7E-423E-A3A4-7830C017F656}"/>
    <dgm:cxn modelId="{CA417E64-09E2-4529-8E1C-32D82F4DC721}" type="presOf" srcId="{6A3482F2-EE09-47D5-92C7-E1D7378AA187}" destId="{B400EA49-1FB9-4FF7-BBFB-10C301FC2FAB}" srcOrd="0" destOrd="0" presId="urn:microsoft.com/office/officeart/2008/layout/PictureStrips"/>
    <dgm:cxn modelId="{C2AFBDA1-C894-4E6A-86BA-ACDDF9A3ADB6}" srcId="{6A3482F2-EE09-47D5-92C7-E1D7378AA187}" destId="{A2FE4498-2C37-4A5D-92A4-3F068B92AE3B}" srcOrd="4" destOrd="0" parTransId="{48751F62-6C71-40C1-8ED6-C98DA2A17603}" sibTransId="{867C3889-DAFB-4607-A6C3-70AF487CC40F}"/>
    <dgm:cxn modelId="{59E85BD6-A17D-47A0-99D1-4E0F491C3B44}" type="presOf" srcId="{18FA8858-8E53-4896-BD37-6C17E08C6BED}" destId="{0C9754BB-C4E6-4E25-8900-28BE1C8101C6}" srcOrd="0" destOrd="0" presId="urn:microsoft.com/office/officeart/2008/layout/PictureStrips"/>
    <dgm:cxn modelId="{43F27775-89D2-4FD0-AFA7-6F3CCE029974}" type="presOf" srcId="{63C55B57-5F3D-46A9-A825-BBD5DD5CEF4D}" destId="{876CC553-8C4F-4BCD-ADEB-14DEEA059095}" srcOrd="0" destOrd="0" presId="urn:microsoft.com/office/officeart/2008/layout/PictureStrips"/>
    <dgm:cxn modelId="{F0652EBE-6C81-462E-B30E-15408D5286D3}" type="presOf" srcId="{8882EB61-BD68-424D-A700-3F561C5B8976}" destId="{5CBC12DF-054B-47E6-998E-9D0D1B9E9CA1}" srcOrd="0" destOrd="0" presId="urn:microsoft.com/office/officeart/2008/layout/PictureStrips"/>
    <dgm:cxn modelId="{88C848C3-2ABE-4786-B5F8-E591287AFBD3}" type="presOf" srcId="{17CD3990-E37E-4368-983E-34BAAFF6B4C3}" destId="{E5034C36-CB59-412E-91D6-3E82A6B39BFB}" srcOrd="0" destOrd="0" presId="urn:microsoft.com/office/officeart/2008/layout/PictureStrips"/>
    <dgm:cxn modelId="{7952306E-FEC9-4F9E-B436-F53E6AA88872}" srcId="{6A3482F2-EE09-47D5-92C7-E1D7378AA187}" destId="{6EC61257-F690-4DE1-942C-35373C1CDE14}" srcOrd="6" destOrd="0" parTransId="{A3402683-0683-4217-8B90-55C3FA8A9036}" sibTransId="{F2F2857E-F82C-4281-821B-5D1732D3F34D}"/>
    <dgm:cxn modelId="{CC530F79-5062-49B1-8555-CC4356609218}" srcId="{6A3482F2-EE09-47D5-92C7-E1D7378AA187}" destId="{18FA8858-8E53-4896-BD37-6C17E08C6BED}" srcOrd="0" destOrd="0" parTransId="{A09C0E64-AD48-4537-B13F-D7D8026E6AE7}" sibTransId="{60055CD6-146F-47F9-995C-5B03E9BFA6E9}"/>
    <dgm:cxn modelId="{450BC1BF-E640-49BE-BC08-33F602CE4325}" type="presParOf" srcId="{B400EA49-1FB9-4FF7-BBFB-10C301FC2FAB}" destId="{CFFCA7F4-7DA4-4AE6-9AB2-9266EA786DC7}" srcOrd="0" destOrd="0" presId="urn:microsoft.com/office/officeart/2008/layout/PictureStrips"/>
    <dgm:cxn modelId="{33D68F14-7E79-47EF-879D-D1CFE6AA33B1}" type="presParOf" srcId="{CFFCA7F4-7DA4-4AE6-9AB2-9266EA786DC7}" destId="{0C9754BB-C4E6-4E25-8900-28BE1C8101C6}" srcOrd="0" destOrd="0" presId="urn:microsoft.com/office/officeart/2008/layout/PictureStrips"/>
    <dgm:cxn modelId="{26FA82AB-E8B7-46C4-80A3-2F4AA0B5DA6C}" type="presParOf" srcId="{CFFCA7F4-7DA4-4AE6-9AB2-9266EA786DC7}" destId="{1803BF43-4471-461A-BF71-3AB03948D990}" srcOrd="1" destOrd="0" presId="urn:microsoft.com/office/officeart/2008/layout/PictureStrips"/>
    <dgm:cxn modelId="{A050E311-1709-414E-8917-0D9831C83F61}" type="presParOf" srcId="{B400EA49-1FB9-4FF7-BBFB-10C301FC2FAB}" destId="{C8D540BC-567F-4919-BEA2-85A7FFBF76FA}" srcOrd="1" destOrd="0" presId="urn:microsoft.com/office/officeart/2008/layout/PictureStrips"/>
    <dgm:cxn modelId="{49AFDA76-4A35-4722-A561-C381C7705AF8}" type="presParOf" srcId="{B400EA49-1FB9-4FF7-BBFB-10C301FC2FAB}" destId="{375AB013-FC44-421C-8F97-9EC40082651F}" srcOrd="2" destOrd="0" presId="urn:microsoft.com/office/officeart/2008/layout/PictureStrips"/>
    <dgm:cxn modelId="{6B081B5D-7AD8-49DF-9885-129CED9566BC}" type="presParOf" srcId="{375AB013-FC44-421C-8F97-9EC40082651F}" destId="{5CBC12DF-054B-47E6-998E-9D0D1B9E9CA1}" srcOrd="0" destOrd="0" presId="urn:microsoft.com/office/officeart/2008/layout/PictureStrips"/>
    <dgm:cxn modelId="{8347927B-2672-499C-ABC5-0CF44482ABC3}" type="presParOf" srcId="{375AB013-FC44-421C-8F97-9EC40082651F}" destId="{EC41F039-80D1-4C56-AD34-B7363CC0CFF3}" srcOrd="1" destOrd="0" presId="urn:microsoft.com/office/officeart/2008/layout/PictureStrips"/>
    <dgm:cxn modelId="{82E3119C-C031-49F1-B213-CE9D3903D8CD}" type="presParOf" srcId="{B400EA49-1FB9-4FF7-BBFB-10C301FC2FAB}" destId="{49C59C35-31C7-4242-8D26-F9BD3CA8D501}" srcOrd="3" destOrd="0" presId="urn:microsoft.com/office/officeart/2008/layout/PictureStrips"/>
    <dgm:cxn modelId="{917DFE9C-3631-4031-9277-31EA137D8DFC}" type="presParOf" srcId="{B400EA49-1FB9-4FF7-BBFB-10C301FC2FAB}" destId="{EDEBC33D-6237-4E2A-A418-163DAA4D75ED}" srcOrd="4" destOrd="0" presId="urn:microsoft.com/office/officeart/2008/layout/PictureStrips"/>
    <dgm:cxn modelId="{D14849B3-98CC-4BB0-AB65-790DDFC78CDD}" type="presParOf" srcId="{EDEBC33D-6237-4E2A-A418-163DAA4D75ED}" destId="{876CC553-8C4F-4BCD-ADEB-14DEEA059095}" srcOrd="0" destOrd="0" presId="urn:microsoft.com/office/officeart/2008/layout/PictureStrips"/>
    <dgm:cxn modelId="{8084A5C8-0D13-4924-9698-819E84C5A507}" type="presParOf" srcId="{EDEBC33D-6237-4E2A-A418-163DAA4D75ED}" destId="{A5DDF156-8BBE-4BFF-A70E-E5E371A4335D}" srcOrd="1" destOrd="0" presId="urn:microsoft.com/office/officeart/2008/layout/PictureStrips"/>
    <dgm:cxn modelId="{7A0375AD-6B93-4B27-8F15-C941DEF5E13E}" type="presParOf" srcId="{B400EA49-1FB9-4FF7-BBFB-10C301FC2FAB}" destId="{C715855A-4E24-4748-8E03-A64B0EB4DF04}" srcOrd="5" destOrd="0" presId="urn:microsoft.com/office/officeart/2008/layout/PictureStrips"/>
    <dgm:cxn modelId="{BEB2795A-2EA0-477A-9704-C015AAB76A2E}" type="presParOf" srcId="{B400EA49-1FB9-4FF7-BBFB-10C301FC2FAB}" destId="{08B94B5F-0D67-41B9-AEE5-5B11FC4DB8EA}" srcOrd="6" destOrd="0" presId="urn:microsoft.com/office/officeart/2008/layout/PictureStrips"/>
    <dgm:cxn modelId="{2C8CE091-2AFA-4207-9B68-F5F68108B2FF}" type="presParOf" srcId="{08B94B5F-0D67-41B9-AEE5-5B11FC4DB8EA}" destId="{E5034C36-CB59-412E-91D6-3E82A6B39BFB}" srcOrd="0" destOrd="0" presId="urn:microsoft.com/office/officeart/2008/layout/PictureStrips"/>
    <dgm:cxn modelId="{C5CE3C6D-D3E0-4966-B834-D3E4548B17AD}" type="presParOf" srcId="{08B94B5F-0D67-41B9-AEE5-5B11FC4DB8EA}" destId="{C5692928-0A7C-4A48-BD7D-7395964F6CC6}" srcOrd="1" destOrd="0" presId="urn:microsoft.com/office/officeart/2008/layout/PictureStrips"/>
    <dgm:cxn modelId="{37BD28C4-E73D-469A-A42D-F5B82C545BEF}" type="presParOf" srcId="{B400EA49-1FB9-4FF7-BBFB-10C301FC2FAB}" destId="{2A45044A-D7A8-44E1-9F8E-DDF9225B03CB}" srcOrd="7" destOrd="0" presId="urn:microsoft.com/office/officeart/2008/layout/PictureStrips"/>
    <dgm:cxn modelId="{609D19FF-C1A4-4599-BF8B-B0D34F7487E0}" type="presParOf" srcId="{B400EA49-1FB9-4FF7-BBFB-10C301FC2FAB}" destId="{9487FE61-95F8-4D03-B224-3D1060FB27FB}" srcOrd="8" destOrd="0" presId="urn:microsoft.com/office/officeart/2008/layout/PictureStrips"/>
    <dgm:cxn modelId="{62DEB1A2-ECF5-4CD8-88A0-0CD162EE0DAE}" type="presParOf" srcId="{9487FE61-95F8-4D03-B224-3D1060FB27FB}" destId="{DF736E27-C389-4517-95DD-A544D0981866}" srcOrd="0" destOrd="0" presId="urn:microsoft.com/office/officeart/2008/layout/PictureStrips"/>
    <dgm:cxn modelId="{B14DC707-05B0-4986-9388-2BBBAF6CC6A0}" type="presParOf" srcId="{9487FE61-95F8-4D03-B224-3D1060FB27FB}" destId="{0B44B75B-7D46-449E-B957-660096095E46}" srcOrd="1" destOrd="0" presId="urn:microsoft.com/office/officeart/2008/layout/PictureStrips"/>
    <dgm:cxn modelId="{89B4DC45-B395-4295-8083-35DDB5057700}" type="presParOf" srcId="{B400EA49-1FB9-4FF7-BBFB-10C301FC2FAB}" destId="{D9EE9FD8-ED01-4A75-A69F-2DBDADD5B2CC}" srcOrd="9" destOrd="0" presId="urn:microsoft.com/office/officeart/2008/layout/PictureStrips"/>
    <dgm:cxn modelId="{F9BC088D-596C-41A7-8497-6D14D1B2BE1C}" type="presParOf" srcId="{B400EA49-1FB9-4FF7-BBFB-10C301FC2FAB}" destId="{E6A3A8A7-761C-445F-A4A1-34C82D190576}" srcOrd="10" destOrd="0" presId="urn:microsoft.com/office/officeart/2008/layout/PictureStrips"/>
    <dgm:cxn modelId="{9CBF0290-2016-432B-ABCA-D9F4B8B844CA}" type="presParOf" srcId="{E6A3A8A7-761C-445F-A4A1-34C82D190576}" destId="{E26B9CF6-CFCE-4C71-8FFF-ABC11BB61C68}" srcOrd="0" destOrd="0" presId="urn:microsoft.com/office/officeart/2008/layout/PictureStrips"/>
    <dgm:cxn modelId="{C54274B8-1AA8-45AD-A6C8-50E806471259}" type="presParOf" srcId="{E6A3A8A7-761C-445F-A4A1-34C82D190576}" destId="{90971FB5-7171-4DE5-B324-F4B8D7593816}" srcOrd="1" destOrd="0" presId="urn:microsoft.com/office/officeart/2008/layout/PictureStrips"/>
    <dgm:cxn modelId="{5075DA06-54C0-43CE-A348-6264873BACFA}" type="presParOf" srcId="{B400EA49-1FB9-4FF7-BBFB-10C301FC2FAB}" destId="{874853DD-E2A0-46C1-84A7-DDFC9F6F799B}" srcOrd="11" destOrd="0" presId="urn:microsoft.com/office/officeart/2008/layout/PictureStrips"/>
    <dgm:cxn modelId="{917AFD6E-191C-46C0-9A8D-0195103E0446}" type="presParOf" srcId="{B400EA49-1FB9-4FF7-BBFB-10C301FC2FAB}" destId="{689AA233-4D13-4A21-AE07-D240030ACF99}" srcOrd="12" destOrd="0" presId="urn:microsoft.com/office/officeart/2008/layout/PictureStrips"/>
    <dgm:cxn modelId="{752B6165-8B60-4857-A07B-56CA2D77D15C}" type="presParOf" srcId="{689AA233-4D13-4A21-AE07-D240030ACF99}" destId="{60B62940-2A6C-4C45-B650-EC55F805D944}" srcOrd="0" destOrd="0" presId="urn:microsoft.com/office/officeart/2008/layout/PictureStrips"/>
    <dgm:cxn modelId="{A9F2FE12-7BDA-4789-9ECA-24AB5D959447}" type="presParOf" srcId="{689AA233-4D13-4A21-AE07-D240030ACF99}" destId="{02EA1C2C-B790-43D1-B0B0-6E834A6B8820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6A3482F2-EE09-47D5-92C7-E1D7378AA187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400EA49-1FB9-4FF7-BBFB-10C301FC2FAB}" type="pres">
      <dgm:prSet presAssocID="{6A3482F2-EE09-47D5-92C7-E1D7378AA18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CA417E64-09E2-4529-8E1C-32D82F4DC721}" type="presOf" srcId="{6A3482F2-EE09-47D5-92C7-E1D7378AA187}" destId="{B400EA49-1FB9-4FF7-BBFB-10C301FC2FAB}" srcOrd="0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AC8CCFD6-6E1D-4CAA-B69E-2FEC00E95102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56A4FA1-392E-47FA-8868-BACC96157991}">
      <dgm:prSet custT="1"/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</a:rPr>
            <a:t>Постановление Правительства НО от 27.02.2014 № 131 </a:t>
          </a:r>
          <a:endParaRPr lang="ru-RU" sz="1800" dirty="0">
            <a:solidFill>
              <a:schemeClr val="tx1"/>
            </a:solidFill>
          </a:endParaRPr>
        </a:p>
      </dgm:t>
    </dgm:pt>
    <dgm:pt modelId="{47747EBE-5C50-45E8-BFD8-0713B77E5D3C}" type="parTrans" cxnId="{D183D0F8-530C-4ACC-8E9F-4BBBD9E4FFC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82927E8-8973-4E62-B7C1-06AF2F6DF368}" type="sibTrans" cxnId="{D183D0F8-530C-4ACC-8E9F-4BBBD9E4FFC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A6E3086-41B0-4C13-BA08-1712139269F9}" type="pres">
      <dgm:prSet presAssocID="{AC8CCFD6-6E1D-4CAA-B69E-2FEC00E9510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C985426-086A-44A3-B9AE-D0A52165E426}" type="pres">
      <dgm:prSet presAssocID="{556A4FA1-392E-47FA-8868-BACC96157991}" presName="parTxOnly" presStyleLbl="node1" presStyleIdx="0" presStyleCnt="1" custLinFactNeighborX="-1211" custLinFactNeighborY="268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77E789E-6AAC-4697-9B1E-8F93A09C46C9}" type="presOf" srcId="{AC8CCFD6-6E1D-4CAA-B69E-2FEC00E95102}" destId="{0A6E3086-41B0-4C13-BA08-1712139269F9}" srcOrd="0" destOrd="0" presId="urn:microsoft.com/office/officeart/2005/8/layout/chevron1"/>
    <dgm:cxn modelId="{DF63E348-4BC7-4B64-B58C-979D85CDF391}" type="presOf" srcId="{556A4FA1-392E-47FA-8868-BACC96157991}" destId="{9C985426-086A-44A3-B9AE-D0A52165E426}" srcOrd="0" destOrd="0" presId="urn:microsoft.com/office/officeart/2005/8/layout/chevron1"/>
    <dgm:cxn modelId="{D183D0F8-530C-4ACC-8E9F-4BBBD9E4FFC3}" srcId="{AC8CCFD6-6E1D-4CAA-B69E-2FEC00E95102}" destId="{556A4FA1-392E-47FA-8868-BACC96157991}" srcOrd="0" destOrd="0" parTransId="{47747EBE-5C50-45E8-BFD8-0713B77E5D3C}" sibTransId="{182927E8-8973-4E62-B7C1-06AF2F6DF368}"/>
    <dgm:cxn modelId="{48C3C276-803A-4832-9C75-06AF60A24C9D}" type="presParOf" srcId="{0A6E3086-41B0-4C13-BA08-1712139269F9}" destId="{9C985426-086A-44A3-B9AE-D0A52165E426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AC8CCFD6-6E1D-4CAA-B69E-2FEC00E95102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56A4FA1-392E-47FA-8868-BACC96157991}">
      <dgm:prSet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Постановление Правительства НО от 04.02.2015 № 47 </a:t>
          </a:r>
          <a:endParaRPr lang="ru-RU" dirty="0">
            <a:solidFill>
              <a:schemeClr val="tx1"/>
            </a:solidFill>
          </a:endParaRPr>
        </a:p>
      </dgm:t>
    </dgm:pt>
    <dgm:pt modelId="{47747EBE-5C50-45E8-BFD8-0713B77E5D3C}" type="parTrans" cxnId="{D183D0F8-530C-4ACC-8E9F-4BBBD9E4FFC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82927E8-8973-4E62-B7C1-06AF2F6DF368}" type="sibTrans" cxnId="{D183D0F8-530C-4ACC-8E9F-4BBBD9E4FFC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A6E3086-41B0-4C13-BA08-1712139269F9}" type="pres">
      <dgm:prSet presAssocID="{AC8CCFD6-6E1D-4CAA-B69E-2FEC00E9510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C985426-086A-44A3-B9AE-D0A52165E426}" type="pres">
      <dgm:prSet presAssocID="{556A4FA1-392E-47FA-8868-BACC96157991}" presName="parTxOnly" presStyleLbl="node1" presStyleIdx="0" presStyleCnt="1" custLinFactNeighborX="-49" custLinFactNeighborY="1589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9612BAB-1D43-4904-830C-5CAAE3AD86FA}" type="presOf" srcId="{AC8CCFD6-6E1D-4CAA-B69E-2FEC00E95102}" destId="{0A6E3086-41B0-4C13-BA08-1712139269F9}" srcOrd="0" destOrd="0" presId="urn:microsoft.com/office/officeart/2005/8/layout/chevron1"/>
    <dgm:cxn modelId="{D183D0F8-530C-4ACC-8E9F-4BBBD9E4FFC3}" srcId="{AC8CCFD6-6E1D-4CAA-B69E-2FEC00E95102}" destId="{556A4FA1-392E-47FA-8868-BACC96157991}" srcOrd="0" destOrd="0" parTransId="{47747EBE-5C50-45E8-BFD8-0713B77E5D3C}" sibTransId="{182927E8-8973-4E62-B7C1-06AF2F6DF368}"/>
    <dgm:cxn modelId="{E9A27939-7BE6-443C-9A80-6A5623E75B6D}" type="presOf" srcId="{556A4FA1-392E-47FA-8868-BACC96157991}" destId="{9C985426-086A-44A3-B9AE-D0A52165E426}" srcOrd="0" destOrd="0" presId="urn:microsoft.com/office/officeart/2005/8/layout/chevron1"/>
    <dgm:cxn modelId="{399CC13C-FF7C-4465-A09F-E43E76257EB2}" type="presParOf" srcId="{0A6E3086-41B0-4C13-BA08-1712139269F9}" destId="{9C985426-086A-44A3-B9AE-D0A52165E426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AC8CCFD6-6E1D-4CAA-B69E-2FEC00E95102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56A4FA1-392E-47FA-8868-BACC96157991}">
      <dgm:prSet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</a:rPr>
            <a:t>Постановление Правительства НО от 15.12.2015 № 834 </a:t>
          </a:r>
          <a:endParaRPr lang="ru-RU" sz="1600" dirty="0">
            <a:solidFill>
              <a:schemeClr val="tx1"/>
            </a:solidFill>
          </a:endParaRPr>
        </a:p>
      </dgm:t>
    </dgm:pt>
    <dgm:pt modelId="{47747EBE-5C50-45E8-BFD8-0713B77E5D3C}" type="parTrans" cxnId="{D183D0F8-530C-4ACC-8E9F-4BBBD9E4FFC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82927E8-8973-4E62-B7C1-06AF2F6DF368}" type="sibTrans" cxnId="{D183D0F8-530C-4ACC-8E9F-4BBBD9E4FFC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A6E3086-41B0-4C13-BA08-1712139269F9}" type="pres">
      <dgm:prSet presAssocID="{AC8CCFD6-6E1D-4CAA-B69E-2FEC00E9510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C985426-086A-44A3-B9AE-D0A52165E426}" type="pres">
      <dgm:prSet presAssocID="{556A4FA1-392E-47FA-8868-BACC96157991}" presName="parTxOnly" presStyleLbl="node1" presStyleIdx="0" presStyleCnt="1" custLinFactNeighborX="-8399" custLinFactNeighborY="-7800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8D8DF5B-611C-407F-8143-864CD4725A73}" type="presOf" srcId="{AC8CCFD6-6E1D-4CAA-B69E-2FEC00E95102}" destId="{0A6E3086-41B0-4C13-BA08-1712139269F9}" srcOrd="0" destOrd="0" presId="urn:microsoft.com/office/officeart/2005/8/layout/chevron1"/>
    <dgm:cxn modelId="{0D8BE0FA-7355-4F4A-BD05-A6196619DC9A}" type="presOf" srcId="{556A4FA1-392E-47FA-8868-BACC96157991}" destId="{9C985426-086A-44A3-B9AE-D0A52165E426}" srcOrd="0" destOrd="0" presId="urn:microsoft.com/office/officeart/2005/8/layout/chevron1"/>
    <dgm:cxn modelId="{D183D0F8-530C-4ACC-8E9F-4BBBD9E4FFC3}" srcId="{AC8CCFD6-6E1D-4CAA-B69E-2FEC00E95102}" destId="{556A4FA1-392E-47FA-8868-BACC96157991}" srcOrd="0" destOrd="0" parTransId="{47747EBE-5C50-45E8-BFD8-0713B77E5D3C}" sibTransId="{182927E8-8973-4E62-B7C1-06AF2F6DF368}"/>
    <dgm:cxn modelId="{0FADCD12-07F8-4B00-81EC-6FB1CD2A49D2}" type="presParOf" srcId="{0A6E3086-41B0-4C13-BA08-1712139269F9}" destId="{9C985426-086A-44A3-B9AE-D0A52165E426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C8CCFD6-6E1D-4CAA-B69E-2FEC00E95102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7EDB86F-9C24-47D0-840B-47F8155FE316}">
      <dgm:prSet phldrT="[Текст]"/>
      <dgm:spPr/>
      <dgm:t>
        <a:bodyPr/>
        <a:lstStyle/>
        <a:p>
          <a:pPr>
            <a:spcAft>
              <a:spcPts val="0"/>
            </a:spcAft>
          </a:pPr>
          <a:r>
            <a:rPr lang="ru-RU" dirty="0" smtClean="0">
              <a:solidFill>
                <a:schemeClr val="tx1"/>
              </a:solidFill>
            </a:rPr>
            <a:t>Постановление Правительства РФ </a:t>
          </a:r>
        </a:p>
        <a:p>
          <a:pPr>
            <a:spcAft>
              <a:spcPts val="0"/>
            </a:spcAft>
          </a:pPr>
          <a:r>
            <a:rPr lang="ru-RU" dirty="0" smtClean="0">
              <a:solidFill>
                <a:schemeClr val="tx1"/>
              </a:solidFill>
            </a:rPr>
            <a:t>от 14.07.2012 № 717     (приложение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ru-RU" dirty="0" smtClean="0">
              <a:solidFill>
                <a:schemeClr val="tx1"/>
              </a:solidFill>
            </a:rPr>
            <a:t>№</a:t>
          </a:r>
          <a:r>
            <a:rPr lang="en-US" dirty="0" smtClean="0">
              <a:solidFill>
                <a:schemeClr val="tx1"/>
              </a:solidFill>
            </a:rPr>
            <a:t>7</a:t>
          </a:r>
          <a:r>
            <a:rPr lang="ru-RU" dirty="0" smtClean="0">
              <a:solidFill>
                <a:schemeClr val="tx1"/>
              </a:solidFill>
            </a:rPr>
            <a:t>)</a:t>
          </a:r>
          <a:endParaRPr lang="ru-RU" dirty="0">
            <a:solidFill>
              <a:schemeClr val="tx1"/>
            </a:solidFill>
          </a:endParaRPr>
        </a:p>
      </dgm:t>
    </dgm:pt>
    <dgm:pt modelId="{F7B216AF-D0D6-4832-AC1D-7F4727AFABA9}" type="parTrans" cxnId="{C7424035-CCD7-4138-9539-B837491AE1E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4E863EB-6969-4CF1-9E8A-A60097FB65A4}" type="sibTrans" cxnId="{C7424035-CCD7-4138-9539-B837491AE1E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94ACDD5-57BA-4869-A5AD-5208B8CFCF74}">
      <dgm:prSet phldrT="[Текст]"/>
      <dgm:spPr/>
      <dgm:t>
        <a:bodyPr/>
        <a:lstStyle/>
        <a:p>
          <a:pPr>
            <a:spcAft>
              <a:spcPts val="0"/>
            </a:spcAft>
          </a:pPr>
          <a:r>
            <a:rPr lang="ru-RU" dirty="0" smtClean="0">
              <a:solidFill>
                <a:schemeClr val="tx1"/>
              </a:solidFill>
            </a:rPr>
            <a:t>Приказы Минсельхозпрода НО </a:t>
          </a:r>
        </a:p>
        <a:p>
          <a:pPr>
            <a:spcAft>
              <a:spcPts val="0"/>
            </a:spcAft>
          </a:pPr>
          <a:r>
            <a:rPr lang="ru-RU" dirty="0" smtClean="0">
              <a:solidFill>
                <a:schemeClr val="tx1"/>
              </a:solidFill>
            </a:rPr>
            <a:t>от 27.01.2021 №28, </a:t>
          </a:r>
        </a:p>
        <a:p>
          <a:pPr>
            <a:spcAft>
              <a:spcPts val="0"/>
            </a:spcAft>
          </a:pPr>
          <a:r>
            <a:rPr lang="ru-RU" dirty="0" smtClean="0">
              <a:solidFill>
                <a:schemeClr val="tx1"/>
              </a:solidFill>
            </a:rPr>
            <a:t>от 18.01.2022 № 16</a:t>
          </a:r>
          <a:endParaRPr lang="ru-RU" dirty="0">
            <a:solidFill>
              <a:schemeClr val="tx1"/>
            </a:solidFill>
          </a:endParaRPr>
        </a:p>
      </dgm:t>
    </dgm:pt>
    <dgm:pt modelId="{5DD600ED-9D57-4CA9-ABBA-ABA8CC9D672A}" type="parTrans" cxnId="{2095CD40-EB31-4D62-A12D-046BB0179AC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20C7B4A9-2544-4AA9-BAAC-9825E2FAC206}" type="sibTrans" cxnId="{2095CD40-EB31-4D62-A12D-046BB0179AC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556A4FA1-392E-47FA-8868-BACC96157991}">
      <dgm:prSet/>
      <dgm:spPr/>
      <dgm:t>
        <a:bodyPr/>
        <a:lstStyle/>
        <a:p>
          <a:pPr>
            <a:spcAft>
              <a:spcPts val="0"/>
            </a:spcAft>
          </a:pPr>
          <a:r>
            <a:rPr lang="ru-RU" dirty="0" smtClean="0">
              <a:solidFill>
                <a:schemeClr val="tx1"/>
              </a:solidFill>
            </a:rPr>
            <a:t>Постановление Правительства НО </a:t>
          </a:r>
        </a:p>
        <a:p>
          <a:pPr>
            <a:spcAft>
              <a:spcPts val="0"/>
            </a:spcAft>
          </a:pPr>
          <a:r>
            <a:rPr lang="ru-RU" dirty="0" smtClean="0">
              <a:solidFill>
                <a:schemeClr val="tx1"/>
              </a:solidFill>
            </a:rPr>
            <a:t>от 13.0</a:t>
          </a:r>
          <a:r>
            <a:rPr lang="en-US" dirty="0" smtClean="0">
              <a:solidFill>
                <a:schemeClr val="tx1"/>
              </a:solidFill>
            </a:rPr>
            <a:t>3</a:t>
          </a:r>
          <a:r>
            <a:rPr lang="ru-RU" dirty="0" smtClean="0">
              <a:solidFill>
                <a:schemeClr val="tx1"/>
              </a:solidFill>
            </a:rPr>
            <a:t>.20</a:t>
          </a:r>
          <a:r>
            <a:rPr lang="en-US" dirty="0" smtClean="0">
              <a:solidFill>
                <a:schemeClr val="tx1"/>
              </a:solidFill>
            </a:rPr>
            <a:t>20</a:t>
          </a:r>
          <a:r>
            <a:rPr lang="ru-RU" dirty="0" smtClean="0">
              <a:solidFill>
                <a:schemeClr val="tx1"/>
              </a:solidFill>
            </a:rPr>
            <a:t> № </a:t>
          </a:r>
          <a:r>
            <a:rPr lang="en-US" dirty="0" smtClean="0">
              <a:solidFill>
                <a:schemeClr val="tx1"/>
              </a:solidFill>
            </a:rPr>
            <a:t>207</a:t>
          </a:r>
          <a:endParaRPr lang="ru-RU" dirty="0">
            <a:solidFill>
              <a:schemeClr val="tx1"/>
            </a:solidFill>
          </a:endParaRPr>
        </a:p>
      </dgm:t>
    </dgm:pt>
    <dgm:pt modelId="{47747EBE-5C50-45E8-BFD8-0713B77E5D3C}" type="parTrans" cxnId="{D183D0F8-530C-4ACC-8E9F-4BBBD9E4FFC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82927E8-8973-4E62-B7C1-06AF2F6DF368}" type="sibTrans" cxnId="{D183D0F8-530C-4ACC-8E9F-4BBBD9E4FFC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A6E3086-41B0-4C13-BA08-1712139269F9}" type="pres">
      <dgm:prSet presAssocID="{AC8CCFD6-6E1D-4CAA-B69E-2FEC00E9510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EEAB786-2612-4561-A564-7BA33F658C16}" type="pres">
      <dgm:prSet presAssocID="{67EDB86F-9C24-47D0-840B-47F8155FE316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1F55C3-F33F-452D-83DB-625078C262F4}" type="pres">
      <dgm:prSet presAssocID="{64E863EB-6969-4CF1-9E8A-A60097FB65A4}" presName="parTxOnlySpace" presStyleCnt="0"/>
      <dgm:spPr/>
    </dgm:pt>
    <dgm:pt modelId="{194DB862-E893-433E-8B1A-C6E1924F6A56}" type="pres">
      <dgm:prSet presAssocID="{556A4FA1-392E-47FA-8868-BACC96157991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B06C00-D6B4-4C2E-A8D1-9AE216E989FA}" type="pres">
      <dgm:prSet presAssocID="{182927E8-8973-4E62-B7C1-06AF2F6DF368}" presName="parTxOnlySpace" presStyleCnt="0"/>
      <dgm:spPr/>
    </dgm:pt>
    <dgm:pt modelId="{24C89AC1-D8D1-4A26-9BB9-6CE24A5CFFFD}" type="pres">
      <dgm:prSet presAssocID="{D94ACDD5-57BA-4869-A5AD-5208B8CFCF74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1B43188-F9D4-4435-BAA7-8596C7E1E738}" type="presOf" srcId="{AC8CCFD6-6E1D-4CAA-B69E-2FEC00E95102}" destId="{0A6E3086-41B0-4C13-BA08-1712139269F9}" srcOrd="0" destOrd="0" presId="urn:microsoft.com/office/officeart/2005/8/layout/chevron1"/>
    <dgm:cxn modelId="{A01F3B27-ED0C-4E70-937E-2F218F4F2C7F}" type="presOf" srcId="{67EDB86F-9C24-47D0-840B-47F8155FE316}" destId="{7EEAB786-2612-4561-A564-7BA33F658C16}" srcOrd="0" destOrd="0" presId="urn:microsoft.com/office/officeart/2005/8/layout/chevron1"/>
    <dgm:cxn modelId="{6C9A556C-5EDD-4401-BC2D-D5B2E93AFC80}" type="presOf" srcId="{D94ACDD5-57BA-4869-A5AD-5208B8CFCF74}" destId="{24C89AC1-D8D1-4A26-9BB9-6CE24A5CFFFD}" srcOrd="0" destOrd="0" presId="urn:microsoft.com/office/officeart/2005/8/layout/chevron1"/>
    <dgm:cxn modelId="{2095CD40-EB31-4D62-A12D-046BB0179AC4}" srcId="{AC8CCFD6-6E1D-4CAA-B69E-2FEC00E95102}" destId="{D94ACDD5-57BA-4869-A5AD-5208B8CFCF74}" srcOrd="2" destOrd="0" parTransId="{5DD600ED-9D57-4CA9-ABBA-ABA8CC9D672A}" sibTransId="{20C7B4A9-2544-4AA9-BAAC-9825E2FAC206}"/>
    <dgm:cxn modelId="{D183D0F8-530C-4ACC-8E9F-4BBBD9E4FFC3}" srcId="{AC8CCFD6-6E1D-4CAA-B69E-2FEC00E95102}" destId="{556A4FA1-392E-47FA-8868-BACC96157991}" srcOrd="1" destOrd="0" parTransId="{47747EBE-5C50-45E8-BFD8-0713B77E5D3C}" sibTransId="{182927E8-8973-4E62-B7C1-06AF2F6DF368}"/>
    <dgm:cxn modelId="{645D94B5-7A32-4F16-95D7-D22E9CB3B2CC}" type="presOf" srcId="{556A4FA1-392E-47FA-8868-BACC96157991}" destId="{194DB862-E893-433E-8B1A-C6E1924F6A56}" srcOrd="0" destOrd="0" presId="urn:microsoft.com/office/officeart/2005/8/layout/chevron1"/>
    <dgm:cxn modelId="{C7424035-CCD7-4138-9539-B837491AE1E3}" srcId="{AC8CCFD6-6E1D-4CAA-B69E-2FEC00E95102}" destId="{67EDB86F-9C24-47D0-840B-47F8155FE316}" srcOrd="0" destOrd="0" parTransId="{F7B216AF-D0D6-4832-AC1D-7F4727AFABA9}" sibTransId="{64E863EB-6969-4CF1-9E8A-A60097FB65A4}"/>
    <dgm:cxn modelId="{65176D90-A3BB-435A-9F64-55649533CD4A}" type="presParOf" srcId="{0A6E3086-41B0-4C13-BA08-1712139269F9}" destId="{7EEAB786-2612-4561-A564-7BA33F658C16}" srcOrd="0" destOrd="0" presId="urn:microsoft.com/office/officeart/2005/8/layout/chevron1"/>
    <dgm:cxn modelId="{BD0C0CC8-1E52-4A76-A2BE-D369CD948EF7}" type="presParOf" srcId="{0A6E3086-41B0-4C13-BA08-1712139269F9}" destId="{E01F55C3-F33F-452D-83DB-625078C262F4}" srcOrd="1" destOrd="0" presId="urn:microsoft.com/office/officeart/2005/8/layout/chevron1"/>
    <dgm:cxn modelId="{BC2954EF-3C6C-434C-82B7-1C39F09B69E3}" type="presParOf" srcId="{0A6E3086-41B0-4C13-BA08-1712139269F9}" destId="{194DB862-E893-433E-8B1A-C6E1924F6A56}" srcOrd="2" destOrd="0" presId="urn:microsoft.com/office/officeart/2005/8/layout/chevron1"/>
    <dgm:cxn modelId="{CA29B1CF-C89D-4006-A528-E35C1529145A}" type="presParOf" srcId="{0A6E3086-41B0-4C13-BA08-1712139269F9}" destId="{D8B06C00-D6B4-4C2E-A8D1-9AE216E989FA}" srcOrd="3" destOrd="0" presId="urn:microsoft.com/office/officeart/2005/8/layout/chevron1"/>
    <dgm:cxn modelId="{DE52A84A-2C83-404C-93E4-29F0E8565E6A}" type="presParOf" srcId="{0A6E3086-41B0-4C13-BA08-1712139269F9}" destId="{24C89AC1-D8D1-4A26-9BB9-6CE24A5CFFFD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AC8CCFD6-6E1D-4CAA-B69E-2FEC00E95102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56A4FA1-392E-47FA-8868-BACC96157991}">
      <dgm:prSet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</a:rPr>
            <a:t>Постановление Правительства НО от 15.12.2015 № 834 </a:t>
          </a:r>
          <a:endParaRPr lang="ru-RU" sz="1600" dirty="0">
            <a:solidFill>
              <a:schemeClr val="tx1"/>
            </a:solidFill>
          </a:endParaRPr>
        </a:p>
      </dgm:t>
    </dgm:pt>
    <dgm:pt modelId="{47747EBE-5C50-45E8-BFD8-0713B77E5D3C}" type="parTrans" cxnId="{D183D0F8-530C-4ACC-8E9F-4BBBD9E4FFC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82927E8-8973-4E62-B7C1-06AF2F6DF368}" type="sibTrans" cxnId="{D183D0F8-530C-4ACC-8E9F-4BBBD9E4FFC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A6E3086-41B0-4C13-BA08-1712139269F9}" type="pres">
      <dgm:prSet presAssocID="{AC8CCFD6-6E1D-4CAA-B69E-2FEC00E9510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C985426-086A-44A3-B9AE-D0A52165E426}" type="pres">
      <dgm:prSet presAssocID="{556A4FA1-392E-47FA-8868-BACC96157991}" presName="parTxOnly" presStyleLbl="node1" presStyleIdx="0" presStyleCnt="1" custLinFactNeighborX="-49" custLinFactNeighborY="-1428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6C83A5A-A93F-47EF-AFEC-540F31F1610E}" type="presOf" srcId="{AC8CCFD6-6E1D-4CAA-B69E-2FEC00E95102}" destId="{0A6E3086-41B0-4C13-BA08-1712139269F9}" srcOrd="0" destOrd="0" presId="urn:microsoft.com/office/officeart/2005/8/layout/chevron1"/>
    <dgm:cxn modelId="{D183D0F8-530C-4ACC-8E9F-4BBBD9E4FFC3}" srcId="{AC8CCFD6-6E1D-4CAA-B69E-2FEC00E95102}" destId="{556A4FA1-392E-47FA-8868-BACC96157991}" srcOrd="0" destOrd="0" parTransId="{47747EBE-5C50-45E8-BFD8-0713B77E5D3C}" sibTransId="{182927E8-8973-4E62-B7C1-06AF2F6DF368}"/>
    <dgm:cxn modelId="{07A616D0-B4C4-49BF-9464-E667D574A762}" type="presOf" srcId="{556A4FA1-392E-47FA-8868-BACC96157991}" destId="{9C985426-086A-44A3-B9AE-D0A52165E426}" srcOrd="0" destOrd="0" presId="urn:microsoft.com/office/officeart/2005/8/layout/chevron1"/>
    <dgm:cxn modelId="{561AE0AA-3348-4C69-A85C-8C85629399A0}" type="presParOf" srcId="{0A6E3086-41B0-4C13-BA08-1712139269F9}" destId="{9C985426-086A-44A3-B9AE-D0A52165E426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AC8CCFD6-6E1D-4CAA-B69E-2FEC00E95102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56A4FA1-392E-47FA-8868-BACC96157991}">
      <dgm:prSet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</a:rPr>
            <a:t>Постановление Правительства НО от 15.12.2015 № 834 </a:t>
          </a:r>
          <a:endParaRPr lang="ru-RU" sz="1600" dirty="0">
            <a:solidFill>
              <a:schemeClr val="tx1"/>
            </a:solidFill>
          </a:endParaRPr>
        </a:p>
      </dgm:t>
    </dgm:pt>
    <dgm:pt modelId="{47747EBE-5C50-45E8-BFD8-0713B77E5D3C}" type="parTrans" cxnId="{D183D0F8-530C-4ACC-8E9F-4BBBD9E4FFC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82927E8-8973-4E62-B7C1-06AF2F6DF368}" type="sibTrans" cxnId="{D183D0F8-530C-4ACC-8E9F-4BBBD9E4FFC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A6E3086-41B0-4C13-BA08-1712139269F9}" type="pres">
      <dgm:prSet presAssocID="{AC8CCFD6-6E1D-4CAA-B69E-2FEC00E9510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C985426-086A-44A3-B9AE-D0A52165E426}" type="pres">
      <dgm:prSet presAssocID="{556A4FA1-392E-47FA-8868-BACC96157991}" presName="parTxOnly" presStyleLbl="node1" presStyleIdx="0" presStyleCnt="1" custLinFactNeighborX="-49" custLinFactNeighborY="-1428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6C83A5A-A93F-47EF-AFEC-540F31F1610E}" type="presOf" srcId="{AC8CCFD6-6E1D-4CAA-B69E-2FEC00E95102}" destId="{0A6E3086-41B0-4C13-BA08-1712139269F9}" srcOrd="0" destOrd="0" presId="urn:microsoft.com/office/officeart/2005/8/layout/chevron1"/>
    <dgm:cxn modelId="{D183D0F8-530C-4ACC-8E9F-4BBBD9E4FFC3}" srcId="{AC8CCFD6-6E1D-4CAA-B69E-2FEC00E95102}" destId="{556A4FA1-392E-47FA-8868-BACC96157991}" srcOrd="0" destOrd="0" parTransId="{47747EBE-5C50-45E8-BFD8-0713B77E5D3C}" sibTransId="{182927E8-8973-4E62-B7C1-06AF2F6DF368}"/>
    <dgm:cxn modelId="{07A616D0-B4C4-49BF-9464-E667D574A762}" type="presOf" srcId="{556A4FA1-392E-47FA-8868-BACC96157991}" destId="{9C985426-086A-44A3-B9AE-D0A52165E426}" srcOrd="0" destOrd="0" presId="urn:microsoft.com/office/officeart/2005/8/layout/chevron1"/>
    <dgm:cxn modelId="{561AE0AA-3348-4C69-A85C-8C85629399A0}" type="presParOf" srcId="{0A6E3086-41B0-4C13-BA08-1712139269F9}" destId="{9C985426-086A-44A3-B9AE-D0A52165E426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AC8CCFD6-6E1D-4CAA-B69E-2FEC00E95102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56A4FA1-392E-47FA-8868-BACC96157991}">
      <dgm:prSet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</a:rPr>
            <a:t>Постановление Правительства НО от 15.12.2015 № 834 </a:t>
          </a:r>
          <a:endParaRPr lang="ru-RU" sz="1600" dirty="0">
            <a:solidFill>
              <a:schemeClr val="tx1"/>
            </a:solidFill>
          </a:endParaRPr>
        </a:p>
      </dgm:t>
    </dgm:pt>
    <dgm:pt modelId="{47747EBE-5C50-45E8-BFD8-0713B77E5D3C}" type="parTrans" cxnId="{D183D0F8-530C-4ACC-8E9F-4BBBD9E4FFC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82927E8-8973-4E62-B7C1-06AF2F6DF368}" type="sibTrans" cxnId="{D183D0F8-530C-4ACC-8E9F-4BBBD9E4FFC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A6E3086-41B0-4C13-BA08-1712139269F9}" type="pres">
      <dgm:prSet presAssocID="{AC8CCFD6-6E1D-4CAA-B69E-2FEC00E9510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C985426-086A-44A3-B9AE-D0A52165E426}" type="pres">
      <dgm:prSet presAssocID="{556A4FA1-392E-47FA-8868-BACC96157991}" presName="parTxOnly" presStyleLbl="node1" presStyleIdx="0" presStyleCnt="1" custLinFactNeighborX="-49" custLinFactNeighborY="-1428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0E8FD14-EBE1-4FD8-AE38-CB33246EE228}" type="presOf" srcId="{556A4FA1-392E-47FA-8868-BACC96157991}" destId="{9C985426-086A-44A3-B9AE-D0A52165E426}" srcOrd="0" destOrd="0" presId="urn:microsoft.com/office/officeart/2005/8/layout/chevron1"/>
    <dgm:cxn modelId="{F326DE89-2E01-4648-8D4B-0FB4B455BFED}" type="presOf" srcId="{AC8CCFD6-6E1D-4CAA-B69E-2FEC00E95102}" destId="{0A6E3086-41B0-4C13-BA08-1712139269F9}" srcOrd="0" destOrd="0" presId="urn:microsoft.com/office/officeart/2005/8/layout/chevron1"/>
    <dgm:cxn modelId="{D183D0F8-530C-4ACC-8E9F-4BBBD9E4FFC3}" srcId="{AC8CCFD6-6E1D-4CAA-B69E-2FEC00E95102}" destId="{556A4FA1-392E-47FA-8868-BACC96157991}" srcOrd="0" destOrd="0" parTransId="{47747EBE-5C50-45E8-BFD8-0713B77E5D3C}" sibTransId="{182927E8-8973-4E62-B7C1-06AF2F6DF368}"/>
    <dgm:cxn modelId="{E5CAF89D-4B96-4FDF-A5C4-6D0D5B911BBF}" type="presParOf" srcId="{0A6E3086-41B0-4C13-BA08-1712139269F9}" destId="{9C985426-086A-44A3-B9AE-D0A52165E426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19F14AD3-7D89-4D03-BC5E-7D630613E191}" type="doc">
      <dgm:prSet loTypeId="urn:microsoft.com/office/officeart/2008/layout/PictureStrip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18A3BD7-56B3-40B0-88A7-0813E4648752}">
      <dgm:prSet phldrT="[Текст]" custT="1"/>
      <dgm:spPr/>
      <dgm:t>
        <a:bodyPr lIns="828000" tIns="0" rIns="0" bIns="0"/>
        <a:lstStyle/>
        <a:p>
          <a:r>
            <a:rPr lang="ru-RU" sz="1400" b="1" u="sng" dirty="0" smtClean="0">
              <a:effectLst/>
              <a:latin typeface="+mn-lt"/>
              <a:ea typeface="Times New Roman" panose="02020603050405020304" pitchFamily="18" charset="0"/>
            </a:rPr>
            <a:t>Ежемесячная выплата молодым специалистам (до 35 лет) в течение            2-х лет:</a:t>
          </a:r>
        </a:p>
        <a:p>
          <a:r>
            <a:rPr lang="ru-RU" sz="1400" dirty="0" smtClean="0">
              <a:effectLst/>
              <a:latin typeface="+mn-lt"/>
            </a:rPr>
            <a:t>С высшим образованием </a:t>
          </a:r>
          <a:r>
            <a:rPr lang="ru-RU" sz="1400" dirty="0" smtClean="0">
              <a:latin typeface="+mn-lt"/>
            </a:rPr>
            <a:t>–</a:t>
          </a:r>
          <a:r>
            <a:rPr lang="ru-RU" sz="1400" dirty="0" smtClean="0">
              <a:effectLst/>
              <a:latin typeface="+mn-lt"/>
            </a:rPr>
            <a:t> 8 000 руб.;</a:t>
          </a:r>
        </a:p>
        <a:p>
          <a:r>
            <a:rPr lang="ru-RU" sz="1400" dirty="0" smtClean="0">
              <a:effectLst/>
              <a:latin typeface="+mn-lt"/>
            </a:rPr>
            <a:t>Со средним профессиональным образованием </a:t>
          </a:r>
          <a:r>
            <a:rPr lang="ru-RU" sz="1400" dirty="0" smtClean="0">
              <a:latin typeface="+mn-lt"/>
            </a:rPr>
            <a:t>–</a:t>
          </a:r>
          <a:r>
            <a:rPr lang="ru-RU" sz="1400" dirty="0" smtClean="0">
              <a:effectLst/>
              <a:latin typeface="+mn-lt"/>
            </a:rPr>
            <a:t> 6 000 руб.</a:t>
          </a:r>
          <a:endParaRPr lang="ru-RU" sz="1400" dirty="0">
            <a:latin typeface="+mn-lt"/>
          </a:endParaRPr>
        </a:p>
      </dgm:t>
    </dgm:pt>
    <dgm:pt modelId="{8C8914F8-7573-46CE-B557-420F5B4EC6E2}" type="parTrans" cxnId="{A6AC3BB0-46BA-4004-BDF8-956A15F19FC0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FA460414-E6ED-4DE8-BB59-44E7BEDD2E47}" type="sibTrans" cxnId="{A6AC3BB0-46BA-4004-BDF8-956A15F19FC0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A500E446-B7CC-4C3E-97C7-FE7B248A6310}">
      <dgm:prSet phldrT="[Текст]" custT="1"/>
      <dgm:spPr/>
      <dgm:t>
        <a:bodyPr/>
        <a:lstStyle/>
        <a:p>
          <a:endParaRPr lang="ru-RU" sz="1400" dirty="0" smtClean="0">
            <a:effectLst/>
            <a:latin typeface="+mn-lt"/>
          </a:endParaRPr>
        </a:p>
        <a:p>
          <a:r>
            <a:rPr lang="ru-RU" sz="1400" b="1" u="sng" dirty="0" smtClean="0">
              <a:effectLst/>
              <a:latin typeface="+mn-lt"/>
            </a:rPr>
            <a:t>Ежемесячная выплата молодым работникам (до 35 лет) в течение            2-х лет </a:t>
          </a:r>
          <a:r>
            <a:rPr lang="ru-RU" sz="1400" dirty="0" smtClean="0">
              <a:latin typeface="+mn-lt"/>
            </a:rPr>
            <a:t>–</a:t>
          </a:r>
          <a:r>
            <a:rPr lang="ru-RU" sz="1400" dirty="0" smtClean="0">
              <a:effectLst/>
              <a:latin typeface="+mn-lt"/>
            </a:rPr>
            <a:t> 4 000 руб.</a:t>
          </a:r>
        </a:p>
        <a:p>
          <a:endParaRPr lang="ru-RU" sz="1400" dirty="0" smtClean="0">
            <a:effectLst/>
            <a:latin typeface="+mn-lt"/>
          </a:endParaRPr>
        </a:p>
      </dgm:t>
    </dgm:pt>
    <dgm:pt modelId="{A8BA0891-1951-405D-A24A-07F3AD9808DD}" type="parTrans" cxnId="{00B2E8DA-3736-4615-B452-309F09CAFBE9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DC61B951-8741-4B33-82D9-BE5E0B04ACF4}" type="sibTrans" cxnId="{00B2E8DA-3736-4615-B452-309F09CAFBE9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7135B5F5-14AF-408F-9897-032BCE60654C}">
      <dgm:prSet phldrT="[Текст]" custT="1"/>
      <dgm:spPr/>
      <dgm:t>
        <a:bodyPr rIns="0"/>
        <a:lstStyle/>
        <a:p>
          <a:pPr>
            <a:spcAft>
              <a:spcPts val="0"/>
            </a:spcAft>
          </a:pPr>
          <a:r>
            <a:rPr lang="ru-RU" sz="1400" b="1" u="sng" dirty="0" smtClean="0">
              <a:effectLst/>
              <a:latin typeface="+mn-lt"/>
              <a:ea typeface="Times New Roman" panose="02020603050405020304" pitchFamily="18" charset="0"/>
            </a:rPr>
            <a:t>Пособие молодым специалистам </a:t>
          </a:r>
        </a:p>
        <a:p>
          <a:pPr>
            <a:spcAft>
              <a:spcPct val="35000"/>
            </a:spcAft>
          </a:pPr>
          <a:r>
            <a:rPr lang="ru-RU" sz="1400" b="1" u="sng" dirty="0" smtClean="0">
              <a:effectLst/>
              <a:latin typeface="+mn-lt"/>
              <a:ea typeface="Times New Roman" panose="02020603050405020304" pitchFamily="18" charset="0"/>
            </a:rPr>
            <a:t>(до 35 лет):</a:t>
          </a:r>
        </a:p>
        <a:p>
          <a:pPr>
            <a:spcAft>
              <a:spcPct val="35000"/>
            </a:spcAft>
          </a:pPr>
          <a:r>
            <a:rPr lang="ru-RU" sz="1400" dirty="0" smtClean="0">
              <a:effectLst/>
              <a:latin typeface="+mn-lt"/>
            </a:rPr>
            <a:t>С высшим образованием </a:t>
          </a:r>
          <a:r>
            <a:rPr lang="ru-RU" sz="1400" dirty="0" smtClean="0">
              <a:latin typeface="+mn-lt"/>
            </a:rPr>
            <a:t>-</a:t>
          </a:r>
          <a:r>
            <a:rPr lang="ru-RU" sz="1400" dirty="0" smtClean="0">
              <a:effectLst/>
              <a:latin typeface="+mn-lt"/>
            </a:rPr>
            <a:t> 500 000 руб. </a:t>
          </a:r>
        </a:p>
        <a:p>
          <a:pPr>
            <a:spcAft>
              <a:spcPct val="35000"/>
            </a:spcAft>
          </a:pPr>
          <a:r>
            <a:rPr lang="ru-RU" sz="1400" dirty="0" smtClean="0">
              <a:effectLst/>
              <a:latin typeface="+mn-lt"/>
            </a:rPr>
            <a:t>Со средним профессиональным образованием </a:t>
          </a:r>
          <a:r>
            <a:rPr lang="ru-RU" sz="1400" dirty="0" smtClean="0">
              <a:latin typeface="+mn-lt"/>
            </a:rPr>
            <a:t>-</a:t>
          </a:r>
          <a:r>
            <a:rPr lang="ru-RU" sz="1400" dirty="0" smtClean="0">
              <a:effectLst/>
              <a:latin typeface="+mn-lt"/>
            </a:rPr>
            <a:t> 400 000 руб.</a:t>
          </a:r>
        </a:p>
      </dgm:t>
    </dgm:pt>
    <dgm:pt modelId="{C79FBD72-309C-48D2-8DA1-B396D408536C}" type="parTrans" cxnId="{652A730A-EF38-446D-B488-B7FC99DCE453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9BB1DED4-27A4-48FD-AE7A-A3D4E59DC5CA}" type="sibTrans" cxnId="{652A730A-EF38-446D-B488-B7FC99DCE453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1F801D85-7B37-42FA-A072-4CDD66B20148}">
      <dgm:prSet custT="1"/>
      <dgm:spPr>
        <a:solidFill>
          <a:schemeClr val="lt1">
            <a:hueOff val="0"/>
            <a:satOff val="0"/>
            <a:lumOff val="0"/>
          </a:schemeClr>
        </a:solidFill>
      </dgm:spPr>
      <dgm:t>
        <a:bodyPr/>
        <a:lstStyle/>
        <a:p>
          <a:r>
            <a:rPr lang="ru-RU" sz="1400" b="1" u="sng" dirty="0" smtClean="0">
              <a:latin typeface="+mn-lt"/>
            </a:rPr>
            <a:t>Ежемесячная доплата к страховой пенсии: </a:t>
          </a:r>
        </a:p>
        <a:p>
          <a:r>
            <a:rPr lang="ru-RU" sz="1400" dirty="0" smtClean="0">
              <a:latin typeface="+mn-lt"/>
            </a:rPr>
            <a:t>при общем стаже работы в должности руководителя</a:t>
          </a:r>
          <a:r>
            <a:rPr lang="en-US" sz="1400" dirty="0" smtClean="0">
              <a:latin typeface="+mn-lt"/>
            </a:rPr>
            <a:t>:</a:t>
          </a:r>
        </a:p>
        <a:p>
          <a:r>
            <a:rPr lang="ru-RU" sz="1400" dirty="0" smtClean="0">
              <a:latin typeface="+mn-lt"/>
            </a:rPr>
            <a:t>от 10 до 15 лет – 2 000</a:t>
          </a:r>
          <a:r>
            <a:rPr lang="en-US" sz="1400" dirty="0" smtClean="0">
              <a:latin typeface="+mn-lt"/>
            </a:rPr>
            <a:t> </a:t>
          </a:r>
          <a:r>
            <a:rPr lang="ru-RU" sz="1400" dirty="0" smtClean="0">
              <a:latin typeface="+mn-lt"/>
            </a:rPr>
            <a:t>руб.;</a:t>
          </a:r>
        </a:p>
        <a:p>
          <a:r>
            <a:rPr lang="ru-RU" sz="1400" dirty="0" smtClean="0">
              <a:latin typeface="+mn-lt"/>
            </a:rPr>
            <a:t>свыше 15 лет – 2 500 руб.</a:t>
          </a:r>
        </a:p>
      </dgm:t>
    </dgm:pt>
    <dgm:pt modelId="{3C2E3C8D-6F3E-451C-A3F0-3CD69AFC37ED}" type="parTrans" cxnId="{08C20896-77C4-46C3-9F43-C987C8795403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97DED62B-C54D-44A0-ABFA-D3D6C05A11D4}" type="sibTrans" cxnId="{08C20896-77C4-46C3-9F43-C987C8795403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D12A0AB4-47C3-4D70-9CD8-90589D8AE1D9}">
      <dgm:prSet custT="1"/>
      <dgm:spPr/>
      <dgm:t>
        <a:bodyPr/>
        <a:lstStyle/>
        <a:p>
          <a:r>
            <a:rPr lang="ru-RU" sz="1400" b="1" u="sng" dirty="0" smtClean="0">
              <a:latin typeface="+mn-lt"/>
            </a:rPr>
            <a:t>Выплата аграрной стипендии:</a:t>
          </a:r>
        </a:p>
        <a:p>
          <a:r>
            <a:rPr lang="ru-RU" sz="1400" dirty="0" smtClean="0">
              <a:latin typeface="+mn-lt"/>
            </a:rPr>
            <a:t>Стипендии студентов ВУЗов – 4 000 руб.;</a:t>
          </a:r>
        </a:p>
        <a:p>
          <a:r>
            <a:rPr lang="ru-RU" sz="1400" dirty="0" smtClean="0"/>
            <a:t>Стипендии студентов  ПОО – 3 000 руб.</a:t>
          </a:r>
          <a:endParaRPr lang="ru-RU" sz="1400" dirty="0">
            <a:latin typeface="+mn-lt"/>
          </a:endParaRPr>
        </a:p>
      </dgm:t>
    </dgm:pt>
    <dgm:pt modelId="{886F23F7-9513-4F89-8997-97C0F3934A13}" type="parTrans" cxnId="{D26B1F26-22BC-4433-8251-2D29B3EFE176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73144FB4-53AC-4913-A97E-D3E521719067}" type="sibTrans" cxnId="{D26B1F26-22BC-4433-8251-2D29B3EFE176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82FBE4C0-1220-4AB8-8AD6-33C15CC18A2B}" type="pres">
      <dgm:prSet presAssocID="{19F14AD3-7D89-4D03-BC5E-7D630613E19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E149A92-A170-43C2-BB32-4E8D59F96E7A}" type="pres">
      <dgm:prSet presAssocID="{118A3BD7-56B3-40B0-88A7-0813E4648752}" presName="composite" presStyleCnt="0"/>
      <dgm:spPr/>
    </dgm:pt>
    <dgm:pt modelId="{8AD6562F-C313-4602-B9F1-19823D643A93}" type="pres">
      <dgm:prSet presAssocID="{118A3BD7-56B3-40B0-88A7-0813E4648752}" presName="rect1" presStyleLbl="trAlignAcc1" presStyleIdx="0" presStyleCnt="5" custScaleY="1062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86A854-52FD-442E-96DF-A2E4D40D52A1}" type="pres">
      <dgm:prSet presAssocID="{118A3BD7-56B3-40B0-88A7-0813E4648752}" presName="rect2" presStyleLbl="fgImgPlace1" presStyleIdx="0" presStyleCnt="5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4000" r="-44000"/>
          </a:stretch>
        </a:blipFill>
      </dgm:spPr>
      <dgm:t>
        <a:bodyPr/>
        <a:lstStyle/>
        <a:p>
          <a:endParaRPr lang="ru-RU"/>
        </a:p>
      </dgm:t>
    </dgm:pt>
    <dgm:pt modelId="{BF449172-776B-425A-AD1E-30CA35C7C00A}" type="pres">
      <dgm:prSet presAssocID="{FA460414-E6ED-4DE8-BB59-44E7BEDD2E47}" presName="sibTrans" presStyleCnt="0"/>
      <dgm:spPr/>
    </dgm:pt>
    <dgm:pt modelId="{CC381701-0D21-459F-821F-65435602B332}" type="pres">
      <dgm:prSet presAssocID="{A500E446-B7CC-4C3E-97C7-FE7B248A6310}" presName="composite" presStyleCnt="0"/>
      <dgm:spPr/>
    </dgm:pt>
    <dgm:pt modelId="{904763E1-8D75-430B-943A-3F5DB848FF6E}" type="pres">
      <dgm:prSet presAssocID="{A500E446-B7CC-4C3E-97C7-FE7B248A6310}" presName="rect1" presStyleLbl="trAlignAcc1" presStyleIdx="1" presStyleCnt="5" custScaleY="1028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ED6E57-7DF2-4291-B6CE-F1F1ED4D4522}" type="pres">
      <dgm:prSet presAssocID="{A500E446-B7CC-4C3E-97C7-FE7B248A6310}" presName="rect2" presStyleLbl="fgImgPlace1" presStyleIdx="1" presStyleCnt="5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</dgm:spPr>
      <dgm:t>
        <a:bodyPr/>
        <a:lstStyle/>
        <a:p>
          <a:endParaRPr lang="ru-RU"/>
        </a:p>
      </dgm:t>
    </dgm:pt>
    <dgm:pt modelId="{BCAA2771-A288-45F8-A01F-C7EB3792A9CF}" type="pres">
      <dgm:prSet presAssocID="{DC61B951-8741-4B33-82D9-BE5E0B04ACF4}" presName="sibTrans" presStyleCnt="0"/>
      <dgm:spPr/>
    </dgm:pt>
    <dgm:pt modelId="{39B1BB52-963D-4D16-A361-5F0682583032}" type="pres">
      <dgm:prSet presAssocID="{7135B5F5-14AF-408F-9897-032BCE60654C}" presName="composite" presStyleCnt="0"/>
      <dgm:spPr/>
    </dgm:pt>
    <dgm:pt modelId="{3F19AE95-AC38-4C80-9543-0659551B2EB3}" type="pres">
      <dgm:prSet presAssocID="{7135B5F5-14AF-408F-9897-032BCE60654C}" presName="rect1" presStyleLbl="trAlignAcc1" presStyleIdx="2" presStyleCnt="5" custScaleY="1365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DD24F9-DCBB-4623-A025-5ADC0A4A661B}" type="pres">
      <dgm:prSet presAssocID="{7135B5F5-14AF-408F-9897-032BCE60654C}" presName="rect2" presStyleLbl="fgImgPlace1" presStyleIdx="2" presStyleCnt="5" custLinFactNeighborX="4484" custLinFactNeighborY="-10799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5000" r="-45000"/>
          </a:stretch>
        </a:blipFill>
      </dgm:spPr>
      <dgm:t>
        <a:bodyPr/>
        <a:lstStyle/>
        <a:p>
          <a:endParaRPr lang="ru-RU"/>
        </a:p>
      </dgm:t>
    </dgm:pt>
    <dgm:pt modelId="{A11C9442-C640-4E95-AA9E-7E358127221E}" type="pres">
      <dgm:prSet presAssocID="{9BB1DED4-27A4-48FD-AE7A-A3D4E59DC5CA}" presName="sibTrans" presStyleCnt="0"/>
      <dgm:spPr/>
    </dgm:pt>
    <dgm:pt modelId="{E56D9A63-7423-4A57-A5AB-A1D5E205A253}" type="pres">
      <dgm:prSet presAssocID="{1F801D85-7B37-42FA-A072-4CDD66B20148}" presName="composite" presStyleCnt="0"/>
      <dgm:spPr/>
    </dgm:pt>
    <dgm:pt modelId="{4848EEB9-E765-42C2-A898-523124211883}" type="pres">
      <dgm:prSet presAssocID="{1F801D85-7B37-42FA-A072-4CDD66B20148}" presName="rect1" presStyleLbl="trAlignAcc1" presStyleIdx="3" presStyleCnt="5" custScaleY="123528" custLinFactY="50713" custLinFactNeighborX="-211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E1F76D-8639-41F4-8DC5-47607B698879}" type="pres">
      <dgm:prSet presAssocID="{1F801D85-7B37-42FA-A072-4CDD66B20148}" presName="rect2" presStyleLbl="fgImgPlace1" presStyleIdx="3" presStyleCnt="5" custLinFactY="25772" custLinFactNeighborX="1606" custLinFactNeighborY="100000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</dgm:spPr>
      <dgm:t>
        <a:bodyPr/>
        <a:lstStyle/>
        <a:p>
          <a:endParaRPr lang="ru-RU"/>
        </a:p>
      </dgm:t>
    </dgm:pt>
    <dgm:pt modelId="{ABAA92F2-4321-4E41-8AD4-DF6A4081CDE2}" type="pres">
      <dgm:prSet presAssocID="{97DED62B-C54D-44A0-ABFA-D3D6C05A11D4}" presName="sibTrans" presStyleCnt="0"/>
      <dgm:spPr/>
    </dgm:pt>
    <dgm:pt modelId="{02147201-1230-4F30-A09C-2A2D6762D062}" type="pres">
      <dgm:prSet presAssocID="{D12A0AB4-47C3-4D70-9CD8-90589D8AE1D9}" presName="composite" presStyleCnt="0"/>
      <dgm:spPr/>
    </dgm:pt>
    <dgm:pt modelId="{5A45FF1E-C905-4C34-A446-C5076F29949F}" type="pres">
      <dgm:prSet presAssocID="{D12A0AB4-47C3-4D70-9CD8-90589D8AE1D9}" presName="rect1" presStyleLbl="trAlignAcc1" presStyleIdx="4" presStyleCnt="5" custScaleY="137155" custLinFactY="-49223" custLinFactNeighborX="56428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AAA527-93E3-4867-9C91-B10A5746D5F8}" type="pres">
      <dgm:prSet presAssocID="{D12A0AB4-47C3-4D70-9CD8-90589D8AE1D9}" presName="rect2" presStyleLbl="fgImgPlace1" presStyleIdx="4" presStyleCnt="5" custScaleX="77867" custScaleY="56780" custLinFactX="100000" custLinFactY="-39737" custLinFactNeighborX="155772" custLinFactNeighborY="-100000"/>
      <dgm:spPr/>
      <dgm:t>
        <a:bodyPr/>
        <a:lstStyle/>
        <a:p>
          <a:endParaRPr lang="ru-RU"/>
        </a:p>
      </dgm:t>
    </dgm:pt>
  </dgm:ptLst>
  <dgm:cxnLst>
    <dgm:cxn modelId="{652A730A-EF38-446D-B488-B7FC99DCE453}" srcId="{19F14AD3-7D89-4D03-BC5E-7D630613E191}" destId="{7135B5F5-14AF-408F-9897-032BCE60654C}" srcOrd="2" destOrd="0" parTransId="{C79FBD72-309C-48D2-8DA1-B396D408536C}" sibTransId="{9BB1DED4-27A4-48FD-AE7A-A3D4E59DC5CA}"/>
    <dgm:cxn modelId="{4522FC6C-BA27-40DE-874F-4224F92A8EC9}" type="presOf" srcId="{1F801D85-7B37-42FA-A072-4CDD66B20148}" destId="{4848EEB9-E765-42C2-A898-523124211883}" srcOrd="0" destOrd="0" presId="urn:microsoft.com/office/officeart/2008/layout/PictureStrips"/>
    <dgm:cxn modelId="{9CC0118B-C32D-47ED-B958-1F347696A9BB}" type="presOf" srcId="{118A3BD7-56B3-40B0-88A7-0813E4648752}" destId="{8AD6562F-C313-4602-B9F1-19823D643A93}" srcOrd="0" destOrd="0" presId="urn:microsoft.com/office/officeart/2008/layout/PictureStrips"/>
    <dgm:cxn modelId="{D26B1F26-22BC-4433-8251-2D29B3EFE176}" srcId="{19F14AD3-7D89-4D03-BC5E-7D630613E191}" destId="{D12A0AB4-47C3-4D70-9CD8-90589D8AE1D9}" srcOrd="4" destOrd="0" parTransId="{886F23F7-9513-4F89-8997-97C0F3934A13}" sibTransId="{73144FB4-53AC-4913-A97E-D3E521719067}"/>
    <dgm:cxn modelId="{A6AC3BB0-46BA-4004-BDF8-956A15F19FC0}" srcId="{19F14AD3-7D89-4D03-BC5E-7D630613E191}" destId="{118A3BD7-56B3-40B0-88A7-0813E4648752}" srcOrd="0" destOrd="0" parTransId="{8C8914F8-7573-46CE-B557-420F5B4EC6E2}" sibTransId="{FA460414-E6ED-4DE8-BB59-44E7BEDD2E47}"/>
    <dgm:cxn modelId="{C93C566A-945A-4BF1-9E62-C8A1859DAD58}" type="presOf" srcId="{D12A0AB4-47C3-4D70-9CD8-90589D8AE1D9}" destId="{5A45FF1E-C905-4C34-A446-C5076F29949F}" srcOrd="0" destOrd="0" presId="urn:microsoft.com/office/officeart/2008/layout/PictureStrips"/>
    <dgm:cxn modelId="{08C20896-77C4-46C3-9F43-C987C8795403}" srcId="{19F14AD3-7D89-4D03-BC5E-7D630613E191}" destId="{1F801D85-7B37-42FA-A072-4CDD66B20148}" srcOrd="3" destOrd="0" parTransId="{3C2E3C8D-6F3E-451C-A3F0-3CD69AFC37ED}" sibTransId="{97DED62B-C54D-44A0-ABFA-D3D6C05A11D4}"/>
    <dgm:cxn modelId="{F8B2DC45-4F55-4722-BCF2-491060EA18AC}" type="presOf" srcId="{A500E446-B7CC-4C3E-97C7-FE7B248A6310}" destId="{904763E1-8D75-430B-943A-3F5DB848FF6E}" srcOrd="0" destOrd="0" presId="urn:microsoft.com/office/officeart/2008/layout/PictureStrips"/>
    <dgm:cxn modelId="{00B2E8DA-3736-4615-B452-309F09CAFBE9}" srcId="{19F14AD3-7D89-4D03-BC5E-7D630613E191}" destId="{A500E446-B7CC-4C3E-97C7-FE7B248A6310}" srcOrd="1" destOrd="0" parTransId="{A8BA0891-1951-405D-A24A-07F3AD9808DD}" sibTransId="{DC61B951-8741-4B33-82D9-BE5E0B04ACF4}"/>
    <dgm:cxn modelId="{C69C45BF-6FAF-42D5-988D-665B444DD732}" type="presOf" srcId="{7135B5F5-14AF-408F-9897-032BCE60654C}" destId="{3F19AE95-AC38-4C80-9543-0659551B2EB3}" srcOrd="0" destOrd="0" presId="urn:microsoft.com/office/officeart/2008/layout/PictureStrips"/>
    <dgm:cxn modelId="{D43C0C65-BF58-47A6-B6D2-A8537A0CDFEC}" type="presOf" srcId="{19F14AD3-7D89-4D03-BC5E-7D630613E191}" destId="{82FBE4C0-1220-4AB8-8AD6-33C15CC18A2B}" srcOrd="0" destOrd="0" presId="urn:microsoft.com/office/officeart/2008/layout/PictureStrips"/>
    <dgm:cxn modelId="{19EBAEAF-98C6-4B34-8F0B-A49FCDFEE7D4}" type="presParOf" srcId="{82FBE4C0-1220-4AB8-8AD6-33C15CC18A2B}" destId="{7E149A92-A170-43C2-BB32-4E8D59F96E7A}" srcOrd="0" destOrd="0" presId="urn:microsoft.com/office/officeart/2008/layout/PictureStrips"/>
    <dgm:cxn modelId="{B0EAC65C-8642-46EE-9890-99DC93EC482B}" type="presParOf" srcId="{7E149A92-A170-43C2-BB32-4E8D59F96E7A}" destId="{8AD6562F-C313-4602-B9F1-19823D643A93}" srcOrd="0" destOrd="0" presId="urn:microsoft.com/office/officeart/2008/layout/PictureStrips"/>
    <dgm:cxn modelId="{799692AA-5FAA-4751-B3B1-A5AE9C25B1E9}" type="presParOf" srcId="{7E149A92-A170-43C2-BB32-4E8D59F96E7A}" destId="{A886A854-52FD-442E-96DF-A2E4D40D52A1}" srcOrd="1" destOrd="0" presId="urn:microsoft.com/office/officeart/2008/layout/PictureStrips"/>
    <dgm:cxn modelId="{4402BA13-65B8-4A89-A017-E2F239316CC7}" type="presParOf" srcId="{82FBE4C0-1220-4AB8-8AD6-33C15CC18A2B}" destId="{BF449172-776B-425A-AD1E-30CA35C7C00A}" srcOrd="1" destOrd="0" presId="urn:microsoft.com/office/officeart/2008/layout/PictureStrips"/>
    <dgm:cxn modelId="{977F2CC9-A4B6-4E90-94C8-1B3848BBD834}" type="presParOf" srcId="{82FBE4C0-1220-4AB8-8AD6-33C15CC18A2B}" destId="{CC381701-0D21-459F-821F-65435602B332}" srcOrd="2" destOrd="0" presId="urn:microsoft.com/office/officeart/2008/layout/PictureStrips"/>
    <dgm:cxn modelId="{C5149239-7527-4C2E-9E3A-17B18E67FE3C}" type="presParOf" srcId="{CC381701-0D21-459F-821F-65435602B332}" destId="{904763E1-8D75-430B-943A-3F5DB848FF6E}" srcOrd="0" destOrd="0" presId="urn:microsoft.com/office/officeart/2008/layout/PictureStrips"/>
    <dgm:cxn modelId="{216119BF-A666-414B-BBF6-4F245A2EF4B2}" type="presParOf" srcId="{CC381701-0D21-459F-821F-65435602B332}" destId="{98ED6E57-7DF2-4291-B6CE-F1F1ED4D4522}" srcOrd="1" destOrd="0" presId="urn:microsoft.com/office/officeart/2008/layout/PictureStrips"/>
    <dgm:cxn modelId="{2AE746DA-1E00-49C8-BD41-8FF263769623}" type="presParOf" srcId="{82FBE4C0-1220-4AB8-8AD6-33C15CC18A2B}" destId="{BCAA2771-A288-45F8-A01F-C7EB3792A9CF}" srcOrd="3" destOrd="0" presId="urn:microsoft.com/office/officeart/2008/layout/PictureStrips"/>
    <dgm:cxn modelId="{C0675045-6B94-4736-81AF-006D3EA5F9A1}" type="presParOf" srcId="{82FBE4C0-1220-4AB8-8AD6-33C15CC18A2B}" destId="{39B1BB52-963D-4D16-A361-5F0682583032}" srcOrd="4" destOrd="0" presId="urn:microsoft.com/office/officeart/2008/layout/PictureStrips"/>
    <dgm:cxn modelId="{5DFD1170-9B34-4989-AD84-AEE0FD8CA3F1}" type="presParOf" srcId="{39B1BB52-963D-4D16-A361-5F0682583032}" destId="{3F19AE95-AC38-4C80-9543-0659551B2EB3}" srcOrd="0" destOrd="0" presId="urn:microsoft.com/office/officeart/2008/layout/PictureStrips"/>
    <dgm:cxn modelId="{8D2CFB9B-1D8E-4C02-A831-E59E63ABA4DF}" type="presParOf" srcId="{39B1BB52-963D-4D16-A361-5F0682583032}" destId="{BADD24F9-DCBB-4623-A025-5ADC0A4A661B}" srcOrd="1" destOrd="0" presId="urn:microsoft.com/office/officeart/2008/layout/PictureStrips"/>
    <dgm:cxn modelId="{5F95AE39-CB5A-47AF-9224-2B1C889EC476}" type="presParOf" srcId="{82FBE4C0-1220-4AB8-8AD6-33C15CC18A2B}" destId="{A11C9442-C640-4E95-AA9E-7E358127221E}" srcOrd="5" destOrd="0" presId="urn:microsoft.com/office/officeart/2008/layout/PictureStrips"/>
    <dgm:cxn modelId="{110EC87D-CFC7-4F71-AE27-CBD237E4CAD6}" type="presParOf" srcId="{82FBE4C0-1220-4AB8-8AD6-33C15CC18A2B}" destId="{E56D9A63-7423-4A57-A5AB-A1D5E205A253}" srcOrd="6" destOrd="0" presId="urn:microsoft.com/office/officeart/2008/layout/PictureStrips"/>
    <dgm:cxn modelId="{97507E9B-2E26-4D64-899F-CAD84639BF8D}" type="presParOf" srcId="{E56D9A63-7423-4A57-A5AB-A1D5E205A253}" destId="{4848EEB9-E765-42C2-A898-523124211883}" srcOrd="0" destOrd="0" presId="urn:microsoft.com/office/officeart/2008/layout/PictureStrips"/>
    <dgm:cxn modelId="{2DDD1A66-B696-4FA6-B7F6-E605889662DF}" type="presParOf" srcId="{E56D9A63-7423-4A57-A5AB-A1D5E205A253}" destId="{49E1F76D-8639-41F4-8DC5-47607B698879}" srcOrd="1" destOrd="0" presId="urn:microsoft.com/office/officeart/2008/layout/PictureStrips"/>
    <dgm:cxn modelId="{07BA7562-206A-4938-95A4-D7AE50A80D0E}" type="presParOf" srcId="{82FBE4C0-1220-4AB8-8AD6-33C15CC18A2B}" destId="{ABAA92F2-4321-4E41-8AD4-DF6A4081CDE2}" srcOrd="7" destOrd="0" presId="urn:microsoft.com/office/officeart/2008/layout/PictureStrips"/>
    <dgm:cxn modelId="{2D95B737-73DB-4077-A901-DFBEB8D4120D}" type="presParOf" srcId="{82FBE4C0-1220-4AB8-8AD6-33C15CC18A2B}" destId="{02147201-1230-4F30-A09C-2A2D6762D062}" srcOrd="8" destOrd="0" presId="urn:microsoft.com/office/officeart/2008/layout/PictureStrips"/>
    <dgm:cxn modelId="{5FE99F1A-E012-43DC-983E-6307A2CD5740}" type="presParOf" srcId="{02147201-1230-4F30-A09C-2A2D6762D062}" destId="{5A45FF1E-C905-4C34-A446-C5076F29949F}" srcOrd="0" destOrd="0" presId="urn:microsoft.com/office/officeart/2008/layout/PictureStrips"/>
    <dgm:cxn modelId="{CBA8F2ED-9E10-4AB9-8234-11468AE1CEED}" type="presParOf" srcId="{02147201-1230-4F30-A09C-2A2D6762D062}" destId="{AAAAA527-93E3-4867-9C91-B10A5746D5F8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C8CCFD6-6E1D-4CAA-B69E-2FEC00E95102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7EDB86F-9C24-47D0-840B-47F8155FE316}">
      <dgm:prSet phldrT="[Текст]"/>
      <dgm:spPr/>
      <dgm:t>
        <a:bodyPr/>
        <a:lstStyle/>
        <a:p>
          <a:pPr>
            <a:spcAft>
              <a:spcPts val="0"/>
            </a:spcAft>
          </a:pPr>
          <a:r>
            <a:rPr lang="ru-RU" dirty="0" smtClean="0">
              <a:solidFill>
                <a:schemeClr val="tx1"/>
              </a:solidFill>
            </a:rPr>
            <a:t>Постановление Правительства РФ </a:t>
          </a:r>
        </a:p>
        <a:p>
          <a:pPr>
            <a:spcAft>
              <a:spcPts val="0"/>
            </a:spcAft>
          </a:pPr>
          <a:r>
            <a:rPr lang="ru-RU" dirty="0" smtClean="0">
              <a:solidFill>
                <a:schemeClr val="tx1"/>
              </a:solidFill>
            </a:rPr>
            <a:t>от 14.07.2012 № 717     (приложение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ru-RU" dirty="0" smtClean="0">
              <a:solidFill>
                <a:schemeClr val="tx1"/>
              </a:solidFill>
            </a:rPr>
            <a:t>№</a:t>
          </a:r>
          <a:r>
            <a:rPr lang="en-US" dirty="0" smtClean="0">
              <a:solidFill>
                <a:schemeClr val="tx1"/>
              </a:solidFill>
            </a:rPr>
            <a:t>7</a:t>
          </a:r>
          <a:r>
            <a:rPr lang="ru-RU" dirty="0" smtClean="0">
              <a:solidFill>
                <a:schemeClr val="tx1"/>
              </a:solidFill>
            </a:rPr>
            <a:t>)</a:t>
          </a:r>
          <a:endParaRPr lang="ru-RU" dirty="0">
            <a:solidFill>
              <a:schemeClr val="tx1"/>
            </a:solidFill>
          </a:endParaRPr>
        </a:p>
      </dgm:t>
    </dgm:pt>
    <dgm:pt modelId="{F7B216AF-D0D6-4832-AC1D-7F4727AFABA9}" type="parTrans" cxnId="{C7424035-CCD7-4138-9539-B837491AE1E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4E863EB-6969-4CF1-9E8A-A60097FB65A4}" type="sibTrans" cxnId="{C7424035-CCD7-4138-9539-B837491AE1E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556A4FA1-392E-47FA-8868-BACC96157991}">
      <dgm:prSet/>
      <dgm:spPr/>
      <dgm:t>
        <a:bodyPr/>
        <a:lstStyle/>
        <a:p>
          <a:pPr>
            <a:spcAft>
              <a:spcPts val="0"/>
            </a:spcAft>
          </a:pPr>
          <a:r>
            <a:rPr lang="ru-RU" dirty="0" smtClean="0">
              <a:solidFill>
                <a:schemeClr val="tx1"/>
              </a:solidFill>
            </a:rPr>
            <a:t>Постановление Правительства НО </a:t>
          </a:r>
        </a:p>
        <a:p>
          <a:pPr>
            <a:spcAft>
              <a:spcPts val="0"/>
            </a:spcAft>
          </a:pPr>
          <a:r>
            <a:rPr lang="ru-RU" dirty="0" smtClean="0">
              <a:solidFill>
                <a:schemeClr val="tx1"/>
              </a:solidFill>
            </a:rPr>
            <a:t>от 13.0</a:t>
          </a:r>
          <a:r>
            <a:rPr lang="en-US" dirty="0" smtClean="0">
              <a:solidFill>
                <a:schemeClr val="tx1"/>
              </a:solidFill>
            </a:rPr>
            <a:t>3</a:t>
          </a:r>
          <a:r>
            <a:rPr lang="ru-RU" dirty="0" smtClean="0">
              <a:solidFill>
                <a:schemeClr val="tx1"/>
              </a:solidFill>
            </a:rPr>
            <a:t>.20</a:t>
          </a:r>
          <a:r>
            <a:rPr lang="en-US" dirty="0" smtClean="0">
              <a:solidFill>
                <a:schemeClr val="tx1"/>
              </a:solidFill>
            </a:rPr>
            <a:t>20</a:t>
          </a:r>
          <a:r>
            <a:rPr lang="ru-RU" dirty="0" smtClean="0">
              <a:solidFill>
                <a:schemeClr val="tx1"/>
              </a:solidFill>
            </a:rPr>
            <a:t> № </a:t>
          </a:r>
          <a:r>
            <a:rPr lang="en-US" dirty="0" smtClean="0">
              <a:solidFill>
                <a:schemeClr val="tx1"/>
              </a:solidFill>
            </a:rPr>
            <a:t>207</a:t>
          </a:r>
          <a:endParaRPr lang="ru-RU" dirty="0">
            <a:solidFill>
              <a:schemeClr val="tx1"/>
            </a:solidFill>
          </a:endParaRPr>
        </a:p>
      </dgm:t>
    </dgm:pt>
    <dgm:pt modelId="{47747EBE-5C50-45E8-BFD8-0713B77E5D3C}" type="parTrans" cxnId="{D183D0F8-530C-4ACC-8E9F-4BBBD9E4FFC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82927E8-8973-4E62-B7C1-06AF2F6DF368}" type="sibTrans" cxnId="{D183D0F8-530C-4ACC-8E9F-4BBBD9E4FFC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A6E3086-41B0-4C13-BA08-1712139269F9}" type="pres">
      <dgm:prSet presAssocID="{AC8CCFD6-6E1D-4CAA-B69E-2FEC00E9510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EEAB786-2612-4561-A564-7BA33F658C16}" type="pres">
      <dgm:prSet presAssocID="{67EDB86F-9C24-47D0-840B-47F8155FE316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1F55C3-F33F-452D-83DB-625078C262F4}" type="pres">
      <dgm:prSet presAssocID="{64E863EB-6969-4CF1-9E8A-A60097FB65A4}" presName="parTxOnlySpace" presStyleCnt="0"/>
      <dgm:spPr/>
    </dgm:pt>
    <dgm:pt modelId="{194DB862-E893-433E-8B1A-C6E1924F6A56}" type="pres">
      <dgm:prSet presAssocID="{556A4FA1-392E-47FA-8868-BACC96157991}" presName="parTxOnly" presStyleLbl="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EFB95B8-D687-41B9-B2A8-87C7464F96A0}" type="presOf" srcId="{556A4FA1-392E-47FA-8868-BACC96157991}" destId="{194DB862-E893-433E-8B1A-C6E1924F6A56}" srcOrd="0" destOrd="0" presId="urn:microsoft.com/office/officeart/2005/8/layout/chevron1"/>
    <dgm:cxn modelId="{67B9D8B8-85CB-4C25-9A2F-F13F472D5179}" type="presOf" srcId="{67EDB86F-9C24-47D0-840B-47F8155FE316}" destId="{7EEAB786-2612-4561-A564-7BA33F658C16}" srcOrd="0" destOrd="0" presId="urn:microsoft.com/office/officeart/2005/8/layout/chevron1"/>
    <dgm:cxn modelId="{C7424035-CCD7-4138-9539-B837491AE1E3}" srcId="{AC8CCFD6-6E1D-4CAA-B69E-2FEC00E95102}" destId="{67EDB86F-9C24-47D0-840B-47F8155FE316}" srcOrd="0" destOrd="0" parTransId="{F7B216AF-D0D6-4832-AC1D-7F4727AFABA9}" sibTransId="{64E863EB-6969-4CF1-9E8A-A60097FB65A4}"/>
    <dgm:cxn modelId="{98455780-1C2F-4596-9261-9E7AC56643C2}" type="presOf" srcId="{AC8CCFD6-6E1D-4CAA-B69E-2FEC00E95102}" destId="{0A6E3086-41B0-4C13-BA08-1712139269F9}" srcOrd="0" destOrd="0" presId="urn:microsoft.com/office/officeart/2005/8/layout/chevron1"/>
    <dgm:cxn modelId="{D183D0F8-530C-4ACC-8E9F-4BBBD9E4FFC3}" srcId="{AC8CCFD6-6E1D-4CAA-B69E-2FEC00E95102}" destId="{556A4FA1-392E-47FA-8868-BACC96157991}" srcOrd="1" destOrd="0" parTransId="{47747EBE-5C50-45E8-BFD8-0713B77E5D3C}" sibTransId="{182927E8-8973-4E62-B7C1-06AF2F6DF368}"/>
    <dgm:cxn modelId="{CF8ACE67-D7E2-4055-B9DF-A8C28932649F}" type="presParOf" srcId="{0A6E3086-41B0-4C13-BA08-1712139269F9}" destId="{7EEAB786-2612-4561-A564-7BA33F658C16}" srcOrd="0" destOrd="0" presId="urn:microsoft.com/office/officeart/2005/8/layout/chevron1"/>
    <dgm:cxn modelId="{1C5A681D-4B73-489D-B773-85ACB9EFB06D}" type="presParOf" srcId="{0A6E3086-41B0-4C13-BA08-1712139269F9}" destId="{E01F55C3-F33F-452D-83DB-625078C262F4}" srcOrd="1" destOrd="0" presId="urn:microsoft.com/office/officeart/2005/8/layout/chevron1"/>
    <dgm:cxn modelId="{4418DBEF-519A-46CA-BD79-FB7237914F95}" type="presParOf" srcId="{0A6E3086-41B0-4C13-BA08-1712139269F9}" destId="{194DB862-E893-433E-8B1A-C6E1924F6A56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C8CCFD6-6E1D-4CAA-B69E-2FEC00E95102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7EDB86F-9C24-47D0-840B-47F8155FE316}">
      <dgm:prSet phldrT="[Текст]"/>
      <dgm:spPr/>
      <dgm:t>
        <a:bodyPr anchor="ctr" anchorCtr="1"/>
        <a:lstStyle/>
        <a:p>
          <a:r>
            <a:rPr lang="ru-RU" dirty="0" smtClean="0">
              <a:solidFill>
                <a:schemeClr val="tx1"/>
              </a:solidFill>
            </a:rPr>
            <a:t>Постановление Правительства РФ от 14.07.2012 № 717 (</a:t>
          </a:r>
          <a:r>
            <a:rPr lang="ru-RU" dirty="0" err="1" smtClean="0">
              <a:solidFill>
                <a:schemeClr val="tx1"/>
              </a:solidFill>
            </a:rPr>
            <a:t>приложени</a:t>
          </a:r>
          <a:r>
            <a:rPr lang="en-US" dirty="0" smtClean="0">
              <a:solidFill>
                <a:schemeClr val="tx1"/>
              </a:solidFill>
            </a:rPr>
            <a:t>е </a:t>
          </a:r>
          <a:r>
            <a:rPr lang="ru-RU" dirty="0" smtClean="0">
              <a:solidFill>
                <a:schemeClr val="tx1"/>
              </a:solidFill>
            </a:rPr>
            <a:t>№</a:t>
          </a:r>
          <a:r>
            <a:rPr lang="en-US" dirty="0" smtClean="0">
              <a:solidFill>
                <a:schemeClr val="tx1"/>
              </a:solidFill>
            </a:rPr>
            <a:t>8</a:t>
          </a:r>
          <a:r>
            <a:rPr lang="ru-RU" dirty="0" smtClean="0">
              <a:solidFill>
                <a:schemeClr val="tx1"/>
              </a:solidFill>
            </a:rPr>
            <a:t>)</a:t>
          </a:r>
          <a:endParaRPr lang="ru-RU" dirty="0">
            <a:solidFill>
              <a:schemeClr val="tx1"/>
            </a:solidFill>
          </a:endParaRPr>
        </a:p>
      </dgm:t>
    </dgm:pt>
    <dgm:pt modelId="{F7B216AF-D0D6-4832-AC1D-7F4727AFABA9}" type="parTrans" cxnId="{C7424035-CCD7-4138-9539-B837491AE1E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4E863EB-6969-4CF1-9E8A-A60097FB65A4}" type="sibTrans" cxnId="{C7424035-CCD7-4138-9539-B837491AE1E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8E1B4741-74BB-4E5F-A32F-3066C7604931}">
      <dgm:prSet phldrT="[Текст]"/>
      <dgm:spPr/>
      <dgm:t>
        <a:bodyPr/>
        <a:lstStyle/>
        <a:p>
          <a:endParaRPr lang="ru-RU" dirty="0">
            <a:solidFill>
              <a:schemeClr val="tx1"/>
            </a:solidFill>
          </a:endParaRPr>
        </a:p>
      </dgm:t>
    </dgm:pt>
    <dgm:pt modelId="{208F82E9-16A7-4F3B-8BA9-2E3667CC8BCD}" type="parTrans" cxnId="{E4900865-A220-4F23-9065-EF4E2CABCD65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048FDF8-CA27-43D4-B9B2-912DE3D2AA34}" type="sibTrans" cxnId="{E4900865-A220-4F23-9065-EF4E2CABCD65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556A4FA1-392E-47FA-8868-BACC96157991}">
      <dgm:prSet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Постановление Правительства НО от 1</a:t>
          </a:r>
          <a:r>
            <a:rPr lang="en-US" dirty="0" smtClean="0">
              <a:solidFill>
                <a:schemeClr val="tx1"/>
              </a:solidFill>
            </a:rPr>
            <a:t>8</a:t>
          </a:r>
          <a:r>
            <a:rPr lang="ru-RU" dirty="0" smtClean="0">
              <a:solidFill>
                <a:schemeClr val="tx1"/>
              </a:solidFill>
            </a:rPr>
            <a:t>.0</a:t>
          </a:r>
          <a:r>
            <a:rPr lang="en-US" dirty="0" smtClean="0">
              <a:solidFill>
                <a:schemeClr val="tx1"/>
              </a:solidFill>
            </a:rPr>
            <a:t>3</a:t>
          </a:r>
          <a:r>
            <a:rPr lang="ru-RU" dirty="0" smtClean="0">
              <a:solidFill>
                <a:schemeClr val="tx1"/>
              </a:solidFill>
            </a:rPr>
            <a:t>.20</a:t>
          </a:r>
          <a:r>
            <a:rPr lang="en-US" dirty="0" smtClean="0">
              <a:solidFill>
                <a:schemeClr val="tx1"/>
              </a:solidFill>
            </a:rPr>
            <a:t>20</a:t>
          </a:r>
          <a:r>
            <a:rPr lang="ru-RU" dirty="0" smtClean="0">
              <a:solidFill>
                <a:schemeClr val="tx1"/>
              </a:solidFill>
            </a:rPr>
            <a:t> № </a:t>
          </a:r>
          <a:r>
            <a:rPr lang="en-US" dirty="0" smtClean="0">
              <a:solidFill>
                <a:schemeClr val="tx1"/>
              </a:solidFill>
            </a:rPr>
            <a:t>218</a:t>
          </a:r>
          <a:endParaRPr lang="ru-RU" dirty="0">
            <a:solidFill>
              <a:schemeClr val="tx1"/>
            </a:solidFill>
          </a:endParaRPr>
        </a:p>
      </dgm:t>
    </dgm:pt>
    <dgm:pt modelId="{47747EBE-5C50-45E8-BFD8-0713B77E5D3C}" type="parTrans" cxnId="{D183D0F8-530C-4ACC-8E9F-4BBBD9E4FFC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82927E8-8973-4E62-B7C1-06AF2F6DF368}" type="sibTrans" cxnId="{D183D0F8-530C-4ACC-8E9F-4BBBD9E4FFC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A9E12421-3826-48C1-91DB-F79A11C28DD3}">
      <dgm:prSet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Постановление Правительства НО от 27.07.20</a:t>
          </a:r>
          <a:r>
            <a:rPr lang="en-US" dirty="0" smtClean="0">
              <a:solidFill>
                <a:schemeClr val="tx1"/>
              </a:solidFill>
            </a:rPr>
            <a:t>2</a:t>
          </a:r>
          <a:r>
            <a:rPr lang="ru-RU" dirty="0" smtClean="0">
              <a:solidFill>
                <a:schemeClr val="tx1"/>
              </a:solidFill>
            </a:rPr>
            <a:t>1 № 647</a:t>
          </a:r>
          <a:endParaRPr lang="ru-RU" dirty="0">
            <a:solidFill>
              <a:schemeClr val="tx1"/>
            </a:solidFill>
          </a:endParaRPr>
        </a:p>
      </dgm:t>
    </dgm:pt>
    <dgm:pt modelId="{BA356452-DD95-4D8D-BAA0-6E8885623F21}" type="sibTrans" cxnId="{2794F00F-EC4C-4D4B-888B-9B6C64EB0998}">
      <dgm:prSet/>
      <dgm:spPr/>
      <dgm:t>
        <a:bodyPr/>
        <a:lstStyle/>
        <a:p>
          <a:endParaRPr lang="ru-RU"/>
        </a:p>
      </dgm:t>
    </dgm:pt>
    <dgm:pt modelId="{910239CB-21BD-4A4A-9369-D724C233B9D3}" type="parTrans" cxnId="{2794F00F-EC4C-4D4B-888B-9B6C64EB0998}">
      <dgm:prSet/>
      <dgm:spPr/>
      <dgm:t>
        <a:bodyPr/>
        <a:lstStyle/>
        <a:p>
          <a:endParaRPr lang="ru-RU"/>
        </a:p>
      </dgm:t>
    </dgm:pt>
    <dgm:pt modelId="{D9EA6B80-6CD2-4352-85BA-1F44427C923E}">
      <dgm:prSet/>
      <dgm:spPr/>
      <dgm:t>
        <a:bodyPr/>
        <a:lstStyle/>
        <a:p>
          <a:r>
            <a:rPr lang="ru-RU" dirty="0">
              <a:solidFill>
                <a:schemeClr val="tx1"/>
              </a:solidFill>
            </a:rPr>
            <a:t>Постановление Правительства НО от 17.02.2023 № 150</a:t>
          </a:r>
        </a:p>
      </dgm:t>
    </dgm:pt>
    <dgm:pt modelId="{4E17D6E2-B393-48E0-8865-212E2CB71ABC}" type="sibTrans" cxnId="{12D64CEC-9A55-4BF5-9103-EE89DB2EBA73}">
      <dgm:prSet/>
      <dgm:spPr/>
      <dgm:t>
        <a:bodyPr/>
        <a:lstStyle/>
        <a:p>
          <a:endParaRPr lang="ru-RU"/>
        </a:p>
      </dgm:t>
    </dgm:pt>
    <dgm:pt modelId="{8C8ABD48-158A-4021-A875-3E5094F0A0F3}" type="parTrans" cxnId="{12D64CEC-9A55-4BF5-9103-EE89DB2EBA73}">
      <dgm:prSet/>
      <dgm:spPr/>
      <dgm:t>
        <a:bodyPr/>
        <a:lstStyle/>
        <a:p>
          <a:endParaRPr lang="ru-RU"/>
        </a:p>
      </dgm:t>
    </dgm:pt>
    <dgm:pt modelId="{0A6E3086-41B0-4C13-BA08-1712139269F9}" type="pres">
      <dgm:prSet presAssocID="{AC8CCFD6-6E1D-4CAA-B69E-2FEC00E9510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5C06C9-992D-4A12-A327-362D68D5EF2C}" type="pres">
      <dgm:prSet presAssocID="{67EDB86F-9C24-47D0-840B-47F8155FE316}" presName="composite" presStyleCnt="0"/>
      <dgm:spPr/>
    </dgm:pt>
    <dgm:pt modelId="{524BBD77-D836-4BEE-A19E-A2052DF9DF1E}" type="pres">
      <dgm:prSet presAssocID="{67EDB86F-9C24-47D0-840B-47F8155FE316}" presName="parTx" presStyleLbl="node1" presStyleIdx="0" presStyleCnt="4" custScaleX="1016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5D1D77-C20F-4633-A23B-C5237EC8937E}" type="pres">
      <dgm:prSet presAssocID="{67EDB86F-9C24-47D0-840B-47F8155FE316}" presName="desTx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7C48C2-6EA7-4665-91A1-5DD97E2A8DEB}" type="pres">
      <dgm:prSet presAssocID="{64E863EB-6969-4CF1-9E8A-A60097FB65A4}" presName="space" presStyleCnt="0"/>
      <dgm:spPr/>
    </dgm:pt>
    <dgm:pt modelId="{0868E3A6-C392-444F-9743-319B3B1EDF00}" type="pres">
      <dgm:prSet presAssocID="{556A4FA1-392E-47FA-8868-BACC96157991}" presName="composite" presStyleCnt="0"/>
      <dgm:spPr/>
    </dgm:pt>
    <dgm:pt modelId="{F22AD7F2-3EEF-4299-9CDF-67168AD17A93}" type="pres">
      <dgm:prSet presAssocID="{556A4FA1-392E-47FA-8868-BACC96157991}" presName="parTx" presStyleLbl="node1" presStyleIdx="1" presStyleCnt="4" custLinFactNeighborX="-297" custLinFactNeighborY="305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00FBD1-1012-4520-A363-6929414C3C50}" type="pres">
      <dgm:prSet presAssocID="{556A4FA1-392E-47FA-8868-BACC96157991}" presName="desTx" presStyleLbl="revTx" presStyleIdx="0" presStyleCnt="1">
        <dgm:presLayoutVars>
          <dgm:bulletEnabled val="1"/>
        </dgm:presLayoutVars>
      </dgm:prSet>
      <dgm:spPr/>
    </dgm:pt>
    <dgm:pt modelId="{8CF3A8C3-E2BF-48DC-BFC3-526169FE6798}" type="pres">
      <dgm:prSet presAssocID="{182927E8-8973-4E62-B7C1-06AF2F6DF368}" presName="space" presStyleCnt="0"/>
      <dgm:spPr/>
    </dgm:pt>
    <dgm:pt modelId="{5A4EE769-1AFA-4136-95D7-7CC7CE87C83E}" type="pres">
      <dgm:prSet presAssocID="{A9E12421-3826-48C1-91DB-F79A11C28DD3}" presName="composite" presStyleCnt="0"/>
      <dgm:spPr/>
    </dgm:pt>
    <dgm:pt modelId="{BF593124-DB41-49B9-86B4-60EF9A1383AD}" type="pres">
      <dgm:prSet presAssocID="{A9E12421-3826-48C1-91DB-F79A11C28DD3}" presName="par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86CCF4-4F6A-4758-A13F-06C8F212F1D4}" type="pres">
      <dgm:prSet presAssocID="{A9E12421-3826-48C1-91DB-F79A11C28DD3}" presName="desTx" presStyleLbl="revTx" presStyleIdx="0" presStyleCnt="1">
        <dgm:presLayoutVars>
          <dgm:bulletEnabled val="1"/>
        </dgm:presLayoutVars>
      </dgm:prSet>
      <dgm:spPr/>
    </dgm:pt>
    <dgm:pt modelId="{170FA5D0-0EA1-45EA-B08B-96681803E8F2}" type="pres">
      <dgm:prSet presAssocID="{BA356452-DD95-4D8D-BAA0-6E8885623F21}" presName="space" presStyleCnt="0"/>
      <dgm:spPr/>
    </dgm:pt>
    <dgm:pt modelId="{B26860A3-D89E-4146-A6BF-214E6EB1576B}" type="pres">
      <dgm:prSet presAssocID="{D9EA6B80-6CD2-4352-85BA-1F44427C923E}" presName="composite" presStyleCnt="0"/>
      <dgm:spPr/>
    </dgm:pt>
    <dgm:pt modelId="{15A90DAF-C3FF-42B4-A41F-03CCFCA06B2B}" type="pres">
      <dgm:prSet presAssocID="{D9EA6B80-6CD2-4352-85BA-1F44427C923E}" presName="par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C6827F-1856-4E47-B2B7-6FCEC56AAA57}" type="pres">
      <dgm:prSet presAssocID="{D9EA6B80-6CD2-4352-85BA-1F44427C923E}" presName="desTx" presStyleLbl="revTx" presStyleIdx="0" presStyleCnt="1">
        <dgm:presLayoutVars>
          <dgm:bulletEnabled val="1"/>
        </dgm:presLayoutVars>
      </dgm:prSet>
      <dgm:spPr/>
    </dgm:pt>
  </dgm:ptLst>
  <dgm:cxnLst>
    <dgm:cxn modelId="{270A836E-64FF-4920-9D48-24879EF2584C}" type="presOf" srcId="{556A4FA1-392E-47FA-8868-BACC96157991}" destId="{F22AD7F2-3EEF-4299-9CDF-67168AD17A93}" srcOrd="0" destOrd="0" presId="urn:microsoft.com/office/officeart/2005/8/layout/chevron1"/>
    <dgm:cxn modelId="{D0FE4E28-BF49-4162-9D0A-83FFD5D86D3D}" type="presOf" srcId="{A9E12421-3826-48C1-91DB-F79A11C28DD3}" destId="{BF593124-DB41-49B9-86B4-60EF9A1383AD}" srcOrd="0" destOrd="0" presId="urn:microsoft.com/office/officeart/2005/8/layout/chevron1"/>
    <dgm:cxn modelId="{C7424035-CCD7-4138-9539-B837491AE1E3}" srcId="{AC8CCFD6-6E1D-4CAA-B69E-2FEC00E95102}" destId="{67EDB86F-9C24-47D0-840B-47F8155FE316}" srcOrd="0" destOrd="0" parTransId="{F7B216AF-D0D6-4832-AC1D-7F4727AFABA9}" sibTransId="{64E863EB-6969-4CF1-9E8A-A60097FB65A4}"/>
    <dgm:cxn modelId="{D183D0F8-530C-4ACC-8E9F-4BBBD9E4FFC3}" srcId="{AC8CCFD6-6E1D-4CAA-B69E-2FEC00E95102}" destId="{556A4FA1-392E-47FA-8868-BACC96157991}" srcOrd="1" destOrd="0" parTransId="{47747EBE-5C50-45E8-BFD8-0713B77E5D3C}" sibTransId="{182927E8-8973-4E62-B7C1-06AF2F6DF368}"/>
    <dgm:cxn modelId="{11B43188-F9D4-4435-BAA7-8596C7E1E738}" type="presOf" srcId="{AC8CCFD6-6E1D-4CAA-B69E-2FEC00E95102}" destId="{0A6E3086-41B0-4C13-BA08-1712139269F9}" srcOrd="0" destOrd="0" presId="urn:microsoft.com/office/officeart/2005/8/layout/chevron1"/>
    <dgm:cxn modelId="{12D64CEC-9A55-4BF5-9103-EE89DB2EBA73}" srcId="{AC8CCFD6-6E1D-4CAA-B69E-2FEC00E95102}" destId="{D9EA6B80-6CD2-4352-85BA-1F44427C923E}" srcOrd="3" destOrd="0" parTransId="{8C8ABD48-158A-4021-A875-3E5094F0A0F3}" sibTransId="{4E17D6E2-B393-48E0-8865-212E2CB71ABC}"/>
    <dgm:cxn modelId="{F617D80A-52F4-44B5-AF42-F081D4F32A22}" type="presOf" srcId="{D9EA6B80-6CD2-4352-85BA-1F44427C923E}" destId="{15A90DAF-C3FF-42B4-A41F-03CCFCA06B2B}" srcOrd="0" destOrd="0" presId="urn:microsoft.com/office/officeart/2005/8/layout/chevron1"/>
    <dgm:cxn modelId="{DABF6CE9-2311-4647-A4C8-9740F7E80CF3}" type="presOf" srcId="{8E1B4741-74BB-4E5F-A32F-3066C7604931}" destId="{B45D1D77-C20F-4633-A23B-C5237EC8937E}" srcOrd="0" destOrd="0" presId="urn:microsoft.com/office/officeart/2005/8/layout/chevron1"/>
    <dgm:cxn modelId="{2794F00F-EC4C-4D4B-888B-9B6C64EB0998}" srcId="{AC8CCFD6-6E1D-4CAA-B69E-2FEC00E95102}" destId="{A9E12421-3826-48C1-91DB-F79A11C28DD3}" srcOrd="2" destOrd="0" parTransId="{910239CB-21BD-4A4A-9369-D724C233B9D3}" sibTransId="{BA356452-DD95-4D8D-BAA0-6E8885623F21}"/>
    <dgm:cxn modelId="{F9EFDFB4-8D07-4D98-AD22-C7328A920BCA}" type="presOf" srcId="{67EDB86F-9C24-47D0-840B-47F8155FE316}" destId="{524BBD77-D836-4BEE-A19E-A2052DF9DF1E}" srcOrd="0" destOrd="0" presId="urn:microsoft.com/office/officeart/2005/8/layout/chevron1"/>
    <dgm:cxn modelId="{E4900865-A220-4F23-9065-EF4E2CABCD65}" srcId="{67EDB86F-9C24-47D0-840B-47F8155FE316}" destId="{8E1B4741-74BB-4E5F-A32F-3066C7604931}" srcOrd="0" destOrd="0" parTransId="{208F82E9-16A7-4F3B-8BA9-2E3667CC8BCD}" sibTransId="{0048FDF8-CA27-43D4-B9B2-912DE3D2AA34}"/>
    <dgm:cxn modelId="{02B29EF6-A9D3-4F58-9793-7843A1BB587C}" type="presParOf" srcId="{0A6E3086-41B0-4C13-BA08-1712139269F9}" destId="{235C06C9-992D-4A12-A327-362D68D5EF2C}" srcOrd="0" destOrd="0" presId="urn:microsoft.com/office/officeart/2005/8/layout/chevron1"/>
    <dgm:cxn modelId="{0FEFFAB0-DB17-41EC-BEAF-9B90B4A8DBD5}" type="presParOf" srcId="{235C06C9-992D-4A12-A327-362D68D5EF2C}" destId="{524BBD77-D836-4BEE-A19E-A2052DF9DF1E}" srcOrd="0" destOrd="0" presId="urn:microsoft.com/office/officeart/2005/8/layout/chevron1"/>
    <dgm:cxn modelId="{E0CD90D3-CA12-4539-AAF9-1F27CC3FEAE5}" type="presParOf" srcId="{235C06C9-992D-4A12-A327-362D68D5EF2C}" destId="{B45D1D77-C20F-4633-A23B-C5237EC8937E}" srcOrd="1" destOrd="0" presId="urn:microsoft.com/office/officeart/2005/8/layout/chevron1"/>
    <dgm:cxn modelId="{4DC8976F-6AB7-4484-AF04-8BA2F62F1B0C}" type="presParOf" srcId="{0A6E3086-41B0-4C13-BA08-1712139269F9}" destId="{0F7C48C2-6EA7-4665-91A1-5DD97E2A8DEB}" srcOrd="1" destOrd="0" presId="urn:microsoft.com/office/officeart/2005/8/layout/chevron1"/>
    <dgm:cxn modelId="{51672929-1847-4203-B2C5-330E2281AFDB}" type="presParOf" srcId="{0A6E3086-41B0-4C13-BA08-1712139269F9}" destId="{0868E3A6-C392-444F-9743-319B3B1EDF00}" srcOrd="2" destOrd="0" presId="urn:microsoft.com/office/officeart/2005/8/layout/chevron1"/>
    <dgm:cxn modelId="{2313ECCD-E819-4F7E-A4E6-7EBCCBD31F1F}" type="presParOf" srcId="{0868E3A6-C392-444F-9743-319B3B1EDF00}" destId="{F22AD7F2-3EEF-4299-9CDF-67168AD17A93}" srcOrd="0" destOrd="0" presId="urn:microsoft.com/office/officeart/2005/8/layout/chevron1"/>
    <dgm:cxn modelId="{867DAD4F-58B9-4CF1-B915-B4B41419065D}" type="presParOf" srcId="{0868E3A6-C392-444F-9743-319B3B1EDF00}" destId="{1800FBD1-1012-4520-A363-6929414C3C50}" srcOrd="1" destOrd="0" presId="urn:microsoft.com/office/officeart/2005/8/layout/chevron1"/>
    <dgm:cxn modelId="{7FF87174-8320-45F2-8F72-E84DD6B4BCA5}" type="presParOf" srcId="{0A6E3086-41B0-4C13-BA08-1712139269F9}" destId="{8CF3A8C3-E2BF-48DC-BFC3-526169FE6798}" srcOrd="3" destOrd="0" presId="urn:microsoft.com/office/officeart/2005/8/layout/chevron1"/>
    <dgm:cxn modelId="{B6758D1E-9191-44BA-A23E-49AF09108E89}" type="presParOf" srcId="{0A6E3086-41B0-4C13-BA08-1712139269F9}" destId="{5A4EE769-1AFA-4136-95D7-7CC7CE87C83E}" srcOrd="4" destOrd="0" presId="urn:microsoft.com/office/officeart/2005/8/layout/chevron1"/>
    <dgm:cxn modelId="{C5F5A9B6-821D-45ED-86AF-8B5D8580EC07}" type="presParOf" srcId="{5A4EE769-1AFA-4136-95D7-7CC7CE87C83E}" destId="{BF593124-DB41-49B9-86B4-60EF9A1383AD}" srcOrd="0" destOrd="0" presId="urn:microsoft.com/office/officeart/2005/8/layout/chevron1"/>
    <dgm:cxn modelId="{AD73A58C-DA46-4C88-B18F-B9E637573CF8}" type="presParOf" srcId="{5A4EE769-1AFA-4136-95D7-7CC7CE87C83E}" destId="{DD86CCF4-4F6A-4758-A13F-06C8F212F1D4}" srcOrd="1" destOrd="0" presId="urn:microsoft.com/office/officeart/2005/8/layout/chevron1"/>
    <dgm:cxn modelId="{0A48D404-F2CB-4E19-B794-1BA125B5A487}" type="presParOf" srcId="{0A6E3086-41B0-4C13-BA08-1712139269F9}" destId="{170FA5D0-0EA1-45EA-B08B-96681803E8F2}" srcOrd="5" destOrd="0" presId="urn:microsoft.com/office/officeart/2005/8/layout/chevron1"/>
    <dgm:cxn modelId="{F5B38A44-7EC0-4B3C-99C2-F5F0EBF35D1B}" type="presParOf" srcId="{0A6E3086-41B0-4C13-BA08-1712139269F9}" destId="{B26860A3-D89E-4146-A6BF-214E6EB1576B}" srcOrd="6" destOrd="0" presId="urn:microsoft.com/office/officeart/2005/8/layout/chevron1"/>
    <dgm:cxn modelId="{3F2E99A1-4F1D-48E5-A4E0-0223BFCE5083}" type="presParOf" srcId="{B26860A3-D89E-4146-A6BF-214E6EB1576B}" destId="{15A90DAF-C3FF-42B4-A41F-03CCFCA06B2B}" srcOrd="0" destOrd="0" presId="urn:microsoft.com/office/officeart/2005/8/layout/chevron1"/>
    <dgm:cxn modelId="{185C32BB-10DE-4CB2-BE69-92069F789A07}" type="presParOf" srcId="{B26860A3-D89E-4146-A6BF-214E6EB1576B}" destId="{1BC6827F-1856-4E47-B2B7-6FCEC56AAA57}" srcOrd="1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C8CCFD6-6E1D-4CAA-B69E-2FEC00E95102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7EDB86F-9C24-47D0-840B-47F8155FE316}">
      <dgm:prSet phldrT="[Текст]" custT="1"/>
      <dgm:spPr/>
      <dgm:t>
        <a:bodyPr/>
        <a:lstStyle/>
        <a:p>
          <a:endParaRPr lang="ru-RU" sz="800" dirty="0" smtClean="0">
            <a:solidFill>
              <a:schemeClr val="tx1"/>
            </a:solidFill>
          </a:endParaRPr>
        </a:p>
        <a:p>
          <a:r>
            <a:rPr lang="ru-RU" sz="1600" dirty="0" smtClean="0">
              <a:solidFill>
                <a:schemeClr val="tx1"/>
              </a:solidFill>
            </a:rPr>
            <a:t>Постановление Правительства РФ от 29.12.2016 № 1528</a:t>
          </a:r>
          <a:endParaRPr lang="ru-RU" sz="1600" dirty="0">
            <a:solidFill>
              <a:schemeClr val="tx1"/>
            </a:solidFill>
          </a:endParaRPr>
        </a:p>
      </dgm:t>
    </dgm:pt>
    <dgm:pt modelId="{F7B216AF-D0D6-4832-AC1D-7F4727AFABA9}" type="parTrans" cxnId="{C7424035-CCD7-4138-9539-B837491AE1E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4E863EB-6969-4CF1-9E8A-A60097FB65A4}" type="sibTrans" cxnId="{C7424035-CCD7-4138-9539-B837491AE1E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8E1B4741-74BB-4E5F-A32F-3066C7604931}">
      <dgm:prSet phldrT="[Текст]"/>
      <dgm:spPr/>
      <dgm:t>
        <a:bodyPr/>
        <a:lstStyle/>
        <a:p>
          <a:endParaRPr lang="ru-RU" dirty="0">
            <a:solidFill>
              <a:schemeClr val="tx1"/>
            </a:solidFill>
          </a:endParaRPr>
        </a:p>
      </dgm:t>
    </dgm:pt>
    <dgm:pt modelId="{208F82E9-16A7-4F3B-8BA9-2E3667CC8BCD}" type="parTrans" cxnId="{E4900865-A220-4F23-9065-EF4E2CABCD65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048FDF8-CA27-43D4-B9B2-912DE3D2AA34}" type="sibTrans" cxnId="{E4900865-A220-4F23-9065-EF4E2CABCD65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F476E8A1-89E3-4581-9932-F9062179860E}">
      <dgm:prSet custT="1"/>
      <dgm:spPr/>
      <dgm:t>
        <a:bodyPr/>
        <a:lstStyle/>
        <a:p>
          <a:r>
            <a:rPr lang="ru-RU" sz="1400" dirty="0" smtClean="0">
              <a:solidFill>
                <a:schemeClr val="tx1"/>
              </a:solidFill>
            </a:rPr>
            <a:t>Приказы Минсельхоза России                          от 04.05.2022 № 274, от 11.08.2017 № 396,    от 03.12.2021 № 823, от 14.01.2022 № 15</a:t>
          </a:r>
        </a:p>
      </dgm:t>
    </dgm:pt>
    <dgm:pt modelId="{EDCB1EA3-3CD0-4C4D-90E3-1414D40F9E7B}" type="parTrans" cxnId="{4B149562-AD3A-40D7-9AA7-E7C6B9FD226A}">
      <dgm:prSet/>
      <dgm:spPr/>
      <dgm:t>
        <a:bodyPr/>
        <a:lstStyle/>
        <a:p>
          <a:endParaRPr lang="ru-RU"/>
        </a:p>
      </dgm:t>
    </dgm:pt>
    <dgm:pt modelId="{434CA66D-C8E1-4A84-84E4-5FA443FD4E63}" type="sibTrans" cxnId="{4B149562-AD3A-40D7-9AA7-E7C6B9FD226A}">
      <dgm:prSet/>
      <dgm:spPr/>
      <dgm:t>
        <a:bodyPr/>
        <a:lstStyle/>
        <a:p>
          <a:endParaRPr lang="ru-RU"/>
        </a:p>
      </dgm:t>
    </dgm:pt>
    <dgm:pt modelId="{0A6E3086-41B0-4C13-BA08-1712139269F9}" type="pres">
      <dgm:prSet presAssocID="{AC8CCFD6-6E1D-4CAA-B69E-2FEC00E9510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5C06C9-992D-4A12-A327-362D68D5EF2C}" type="pres">
      <dgm:prSet presAssocID="{67EDB86F-9C24-47D0-840B-47F8155FE316}" presName="composite" presStyleCnt="0"/>
      <dgm:spPr/>
    </dgm:pt>
    <dgm:pt modelId="{524BBD77-D836-4BEE-A19E-A2052DF9DF1E}" type="pres">
      <dgm:prSet presAssocID="{67EDB86F-9C24-47D0-840B-47F8155FE316}" presName="parTx" presStyleLbl="node1" presStyleIdx="0" presStyleCnt="2" custScaleY="170647" custLinFactNeighborY="-487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5D1D77-C20F-4633-A23B-C5237EC8937E}" type="pres">
      <dgm:prSet presAssocID="{67EDB86F-9C24-47D0-840B-47F8155FE316}" presName="desTx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7C48C2-6EA7-4665-91A1-5DD97E2A8DEB}" type="pres">
      <dgm:prSet presAssocID="{64E863EB-6969-4CF1-9E8A-A60097FB65A4}" presName="space" presStyleCnt="0"/>
      <dgm:spPr/>
    </dgm:pt>
    <dgm:pt modelId="{9175E542-B4B1-483E-BA88-ABA956ED09F9}" type="pres">
      <dgm:prSet presAssocID="{F476E8A1-89E3-4581-9932-F9062179860E}" presName="composite" presStyleCnt="0"/>
      <dgm:spPr/>
    </dgm:pt>
    <dgm:pt modelId="{F936D895-F24F-470B-BDCA-87F9B96D7677}" type="pres">
      <dgm:prSet presAssocID="{F476E8A1-89E3-4581-9932-F9062179860E}" presName="parTx" presStyleLbl="node1" presStyleIdx="1" presStyleCnt="2" custScaleY="18668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245B04-D468-4A0E-9E14-7EAA86535F90}" type="pres">
      <dgm:prSet presAssocID="{F476E8A1-89E3-4581-9932-F9062179860E}" presName="desTx" presStyleLbl="revTx" presStyleIdx="0" presStyleCnt="1">
        <dgm:presLayoutVars>
          <dgm:bulletEnabled val="1"/>
        </dgm:presLayoutVars>
      </dgm:prSet>
      <dgm:spPr/>
    </dgm:pt>
  </dgm:ptLst>
  <dgm:cxnLst>
    <dgm:cxn modelId="{EB005137-51BA-47C3-918F-AD3D84BB9EF9}" type="presOf" srcId="{AC8CCFD6-6E1D-4CAA-B69E-2FEC00E95102}" destId="{0A6E3086-41B0-4C13-BA08-1712139269F9}" srcOrd="0" destOrd="0" presId="urn:microsoft.com/office/officeart/2005/8/layout/chevron1"/>
    <dgm:cxn modelId="{776A6133-9244-4A7B-9E26-A3B0F0A67B4D}" type="presOf" srcId="{8E1B4741-74BB-4E5F-A32F-3066C7604931}" destId="{B45D1D77-C20F-4633-A23B-C5237EC8937E}" srcOrd="0" destOrd="0" presId="urn:microsoft.com/office/officeart/2005/8/layout/chevron1"/>
    <dgm:cxn modelId="{E4900865-A220-4F23-9065-EF4E2CABCD65}" srcId="{67EDB86F-9C24-47D0-840B-47F8155FE316}" destId="{8E1B4741-74BB-4E5F-A32F-3066C7604931}" srcOrd="0" destOrd="0" parTransId="{208F82E9-16A7-4F3B-8BA9-2E3667CC8BCD}" sibTransId="{0048FDF8-CA27-43D4-B9B2-912DE3D2AA34}"/>
    <dgm:cxn modelId="{4B149562-AD3A-40D7-9AA7-E7C6B9FD226A}" srcId="{AC8CCFD6-6E1D-4CAA-B69E-2FEC00E95102}" destId="{F476E8A1-89E3-4581-9932-F9062179860E}" srcOrd="1" destOrd="0" parTransId="{EDCB1EA3-3CD0-4C4D-90E3-1414D40F9E7B}" sibTransId="{434CA66D-C8E1-4A84-84E4-5FA443FD4E63}"/>
    <dgm:cxn modelId="{EE338A0D-1EF0-4300-886F-EEE1BB769EB4}" type="presOf" srcId="{F476E8A1-89E3-4581-9932-F9062179860E}" destId="{F936D895-F24F-470B-BDCA-87F9B96D7677}" srcOrd="0" destOrd="0" presId="urn:microsoft.com/office/officeart/2005/8/layout/chevron1"/>
    <dgm:cxn modelId="{E1340203-5A9A-4927-BADA-AB225B0CD695}" type="presOf" srcId="{67EDB86F-9C24-47D0-840B-47F8155FE316}" destId="{524BBD77-D836-4BEE-A19E-A2052DF9DF1E}" srcOrd="0" destOrd="0" presId="urn:microsoft.com/office/officeart/2005/8/layout/chevron1"/>
    <dgm:cxn modelId="{C7424035-CCD7-4138-9539-B837491AE1E3}" srcId="{AC8CCFD6-6E1D-4CAA-B69E-2FEC00E95102}" destId="{67EDB86F-9C24-47D0-840B-47F8155FE316}" srcOrd="0" destOrd="0" parTransId="{F7B216AF-D0D6-4832-AC1D-7F4727AFABA9}" sibTransId="{64E863EB-6969-4CF1-9E8A-A60097FB65A4}"/>
    <dgm:cxn modelId="{7FF048C1-5388-417B-87B5-A42E5F9BC4BE}" type="presParOf" srcId="{0A6E3086-41B0-4C13-BA08-1712139269F9}" destId="{235C06C9-992D-4A12-A327-362D68D5EF2C}" srcOrd="0" destOrd="0" presId="urn:microsoft.com/office/officeart/2005/8/layout/chevron1"/>
    <dgm:cxn modelId="{ACA44FDC-819F-44B6-A8D7-DD23054C71A7}" type="presParOf" srcId="{235C06C9-992D-4A12-A327-362D68D5EF2C}" destId="{524BBD77-D836-4BEE-A19E-A2052DF9DF1E}" srcOrd="0" destOrd="0" presId="urn:microsoft.com/office/officeart/2005/8/layout/chevron1"/>
    <dgm:cxn modelId="{9E25DD8C-E11D-4B17-B144-DBAC23585620}" type="presParOf" srcId="{235C06C9-992D-4A12-A327-362D68D5EF2C}" destId="{B45D1D77-C20F-4633-A23B-C5237EC8937E}" srcOrd="1" destOrd="0" presId="urn:microsoft.com/office/officeart/2005/8/layout/chevron1"/>
    <dgm:cxn modelId="{63A37B48-A7D9-425C-8820-8A3D17B25ED1}" type="presParOf" srcId="{0A6E3086-41B0-4C13-BA08-1712139269F9}" destId="{0F7C48C2-6EA7-4665-91A1-5DD97E2A8DEB}" srcOrd="1" destOrd="0" presId="urn:microsoft.com/office/officeart/2005/8/layout/chevron1"/>
    <dgm:cxn modelId="{3285FB13-3C49-4B06-B3CD-B05202B9A883}" type="presParOf" srcId="{0A6E3086-41B0-4C13-BA08-1712139269F9}" destId="{9175E542-B4B1-483E-BA88-ABA956ED09F9}" srcOrd="2" destOrd="0" presId="urn:microsoft.com/office/officeart/2005/8/layout/chevron1"/>
    <dgm:cxn modelId="{E3F9C55E-D8F5-4D53-BAFF-CF1DE99FCABB}" type="presParOf" srcId="{9175E542-B4B1-483E-BA88-ABA956ED09F9}" destId="{F936D895-F24F-470B-BDCA-87F9B96D7677}" srcOrd="0" destOrd="0" presId="urn:microsoft.com/office/officeart/2005/8/layout/chevron1"/>
    <dgm:cxn modelId="{5B38F77E-E2E9-4B6C-BA10-741086EB8AED}" type="presParOf" srcId="{9175E542-B4B1-483E-BA88-ABA956ED09F9}" destId="{C4245B04-D468-4A0E-9E14-7EAA86535F90}" srcOrd="1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BBD077A-4C62-400E-A4B1-44B15A5EC9D6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A279C35-B0A0-41B7-8B04-7027E16572D2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89C21174-8BE5-4765-B65C-47C6C121CF2E}" type="parTrans" cxnId="{6D8050D9-DA7F-445E-9F7B-65566B733693}">
      <dgm:prSet/>
      <dgm:spPr/>
      <dgm:t>
        <a:bodyPr/>
        <a:lstStyle/>
        <a:p>
          <a:endParaRPr lang="ru-RU"/>
        </a:p>
      </dgm:t>
    </dgm:pt>
    <dgm:pt modelId="{12F94353-6657-439D-9A9C-8380C19B6395}" type="sibTrans" cxnId="{6D8050D9-DA7F-445E-9F7B-65566B733693}">
      <dgm:prSet/>
      <dgm:spPr/>
      <dgm:t>
        <a:bodyPr/>
        <a:lstStyle/>
        <a:p>
          <a:endParaRPr lang="ru-RU"/>
        </a:p>
      </dgm:t>
    </dgm:pt>
    <dgm:pt modelId="{3E2D4F12-D927-4415-A8BA-5EDB86245E82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sz="1200" dirty="0" smtClean="0"/>
            <a:t>Потенциальный заемщик подает в банк заявку и документы в соответствии с правилами банка</a:t>
          </a:r>
          <a:endParaRPr lang="ru-RU" sz="1200" dirty="0"/>
        </a:p>
      </dgm:t>
    </dgm:pt>
    <dgm:pt modelId="{1618B49B-BD7D-4226-9A10-E3E24A134BB7}" type="parTrans" cxnId="{3AFAA642-808E-456D-A150-9870996652EC}">
      <dgm:prSet/>
      <dgm:spPr/>
      <dgm:t>
        <a:bodyPr/>
        <a:lstStyle/>
        <a:p>
          <a:endParaRPr lang="ru-RU"/>
        </a:p>
      </dgm:t>
    </dgm:pt>
    <dgm:pt modelId="{24C5C254-8B9D-41CE-98B8-77812A31E368}" type="sibTrans" cxnId="{3AFAA642-808E-456D-A150-9870996652EC}">
      <dgm:prSet/>
      <dgm:spPr/>
      <dgm:t>
        <a:bodyPr/>
        <a:lstStyle/>
        <a:p>
          <a:endParaRPr lang="ru-RU"/>
        </a:p>
      </dgm:t>
    </dgm:pt>
    <dgm:pt modelId="{9F36B0FC-680F-43DE-B4C0-0C5D8738EB48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194CB349-DFE5-496A-BCEE-ACB577868D60}" type="parTrans" cxnId="{A642F488-D7DA-447A-81C9-A2537B961913}">
      <dgm:prSet/>
      <dgm:spPr/>
      <dgm:t>
        <a:bodyPr/>
        <a:lstStyle/>
        <a:p>
          <a:endParaRPr lang="ru-RU"/>
        </a:p>
      </dgm:t>
    </dgm:pt>
    <dgm:pt modelId="{799CD185-1A8B-45A9-9C3B-C18A06E82314}" type="sibTrans" cxnId="{A642F488-D7DA-447A-81C9-A2537B961913}">
      <dgm:prSet/>
      <dgm:spPr/>
      <dgm:t>
        <a:bodyPr/>
        <a:lstStyle/>
        <a:p>
          <a:endParaRPr lang="ru-RU"/>
        </a:p>
      </dgm:t>
    </dgm:pt>
    <dgm:pt modelId="{D686311C-46CC-4859-B2E9-218CF1913F8D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sz="1200" dirty="0" smtClean="0"/>
            <a:t>Банк проверят потенциального заемщика на соответствие требованиям и целевого назначения кредита, включает его в реестр потенциальных заемщиков и направляет реестр в Минсельхоз России</a:t>
          </a:r>
          <a:endParaRPr lang="ru-RU" sz="1200" dirty="0"/>
        </a:p>
      </dgm:t>
    </dgm:pt>
    <dgm:pt modelId="{67B72DDF-3E81-434C-9496-476B23467137}" type="parTrans" cxnId="{466EF417-7DDE-43E8-99D5-6E701DBC3280}">
      <dgm:prSet/>
      <dgm:spPr/>
      <dgm:t>
        <a:bodyPr/>
        <a:lstStyle/>
        <a:p>
          <a:endParaRPr lang="ru-RU"/>
        </a:p>
      </dgm:t>
    </dgm:pt>
    <dgm:pt modelId="{B1A38C9E-C103-417C-A0AA-D4A3BB7460D0}" type="sibTrans" cxnId="{466EF417-7DDE-43E8-99D5-6E701DBC3280}">
      <dgm:prSet/>
      <dgm:spPr/>
      <dgm:t>
        <a:bodyPr/>
        <a:lstStyle/>
        <a:p>
          <a:endParaRPr lang="ru-RU"/>
        </a:p>
      </dgm:t>
    </dgm:pt>
    <dgm:pt modelId="{FC3CDC10-BADA-467A-A448-85CD5759D28A}">
      <dgm:prSet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30EE17F4-3EC1-4C01-BF6D-A3626F4119BD}" type="parTrans" cxnId="{F21B6258-2AFF-4F0D-BABF-B2952C4D824F}">
      <dgm:prSet/>
      <dgm:spPr/>
      <dgm:t>
        <a:bodyPr/>
        <a:lstStyle/>
        <a:p>
          <a:endParaRPr lang="ru-RU"/>
        </a:p>
      </dgm:t>
    </dgm:pt>
    <dgm:pt modelId="{5F200E78-A60B-41A4-87D1-EC891E1C29D4}" type="sibTrans" cxnId="{F21B6258-2AFF-4F0D-BABF-B2952C4D824F}">
      <dgm:prSet/>
      <dgm:spPr/>
      <dgm:t>
        <a:bodyPr/>
        <a:lstStyle/>
        <a:p>
          <a:endParaRPr lang="ru-RU"/>
        </a:p>
      </dgm:t>
    </dgm:pt>
    <dgm:pt modelId="{1D2596BB-8F35-44FB-843A-10738F0038F5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sz="1200" dirty="0" smtClean="0"/>
            <a:t>Минсельхоз России рассматривает полученные документы и направляет уведомление о включении или не включении потенциального заемщика в реестр заемщиков</a:t>
          </a:r>
          <a:endParaRPr lang="ru-RU" sz="1200" dirty="0"/>
        </a:p>
      </dgm:t>
    </dgm:pt>
    <dgm:pt modelId="{09785917-586A-4876-AB6D-E258D0E5F708}" type="parTrans" cxnId="{87F3DC08-10F9-4777-A3F3-C56552741746}">
      <dgm:prSet/>
      <dgm:spPr/>
      <dgm:t>
        <a:bodyPr/>
        <a:lstStyle/>
        <a:p>
          <a:endParaRPr lang="ru-RU"/>
        </a:p>
      </dgm:t>
    </dgm:pt>
    <dgm:pt modelId="{E8C308E0-1730-4915-8ED1-2474E2DAC48A}" type="sibTrans" cxnId="{87F3DC08-10F9-4777-A3F3-C56552741746}">
      <dgm:prSet/>
      <dgm:spPr/>
      <dgm:t>
        <a:bodyPr/>
        <a:lstStyle/>
        <a:p>
          <a:endParaRPr lang="ru-RU"/>
        </a:p>
      </dgm:t>
    </dgm:pt>
    <dgm:pt modelId="{7958427D-9319-4C9E-A06F-55E07B6D5E63}">
      <dgm:prSet/>
      <dgm:spPr/>
      <dgm:t>
        <a:bodyPr/>
        <a:lstStyle/>
        <a:p>
          <a:r>
            <a:rPr lang="ru-RU" dirty="0" smtClean="0"/>
            <a:t>4</a:t>
          </a:r>
          <a:endParaRPr lang="ru-RU" dirty="0"/>
        </a:p>
      </dgm:t>
    </dgm:pt>
    <dgm:pt modelId="{64A8FCEC-7B48-47F3-BA7C-7D946130A015}" type="parTrans" cxnId="{37E00AB5-5173-4C0D-9CF0-7AFD652BDA21}">
      <dgm:prSet/>
      <dgm:spPr/>
      <dgm:t>
        <a:bodyPr/>
        <a:lstStyle/>
        <a:p>
          <a:endParaRPr lang="ru-RU"/>
        </a:p>
      </dgm:t>
    </dgm:pt>
    <dgm:pt modelId="{AE9015A1-8C8F-4D47-A843-5A10B7AFA703}" type="sibTrans" cxnId="{37E00AB5-5173-4C0D-9CF0-7AFD652BDA21}">
      <dgm:prSet/>
      <dgm:spPr/>
      <dgm:t>
        <a:bodyPr/>
        <a:lstStyle/>
        <a:p>
          <a:endParaRPr lang="ru-RU"/>
        </a:p>
      </dgm:t>
    </dgm:pt>
    <dgm:pt modelId="{C9A5D0D9-A8BF-4B5B-9281-A178DFE2EE4B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sz="1200" dirty="0" smtClean="0"/>
            <a:t>Банк выдает кредит заемщику при положительном решении Минсельхоза России</a:t>
          </a:r>
          <a:endParaRPr lang="ru-RU" sz="1200" dirty="0"/>
        </a:p>
      </dgm:t>
    </dgm:pt>
    <dgm:pt modelId="{15D0781C-E543-4D78-BD8A-57BA3AB001DA}" type="parTrans" cxnId="{7418FADA-4524-46A9-88EA-712B62605BB1}">
      <dgm:prSet/>
      <dgm:spPr/>
      <dgm:t>
        <a:bodyPr/>
        <a:lstStyle/>
        <a:p>
          <a:endParaRPr lang="ru-RU"/>
        </a:p>
      </dgm:t>
    </dgm:pt>
    <dgm:pt modelId="{1546401D-62A6-491C-918B-651E7A7656EE}" type="sibTrans" cxnId="{7418FADA-4524-46A9-88EA-712B62605BB1}">
      <dgm:prSet/>
      <dgm:spPr/>
      <dgm:t>
        <a:bodyPr/>
        <a:lstStyle/>
        <a:p>
          <a:endParaRPr lang="ru-RU"/>
        </a:p>
      </dgm:t>
    </dgm:pt>
    <dgm:pt modelId="{AD0C1B95-3E2E-4D36-AB07-1625A7F22026}" type="pres">
      <dgm:prSet presAssocID="{6BBD077A-4C62-400E-A4B1-44B15A5EC9D6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5675C020-FB7A-45F4-8F7F-A723A188AF06}" type="pres">
      <dgm:prSet presAssocID="{2A279C35-B0A0-41B7-8B04-7027E16572D2}" presName="posSpace" presStyleCnt="0"/>
      <dgm:spPr/>
    </dgm:pt>
    <dgm:pt modelId="{50B52CE2-523B-4BDB-A8EC-8732516B61A9}" type="pres">
      <dgm:prSet presAssocID="{2A279C35-B0A0-41B7-8B04-7027E16572D2}" presName="vertFlow" presStyleCnt="0"/>
      <dgm:spPr/>
    </dgm:pt>
    <dgm:pt modelId="{37FE7DEF-7250-4F90-B3AC-32370D10CF1B}" type="pres">
      <dgm:prSet presAssocID="{2A279C35-B0A0-41B7-8B04-7027E16572D2}" presName="topSpace" presStyleCnt="0"/>
      <dgm:spPr/>
    </dgm:pt>
    <dgm:pt modelId="{08E9CADF-2BCE-4982-AD77-755C2B577413}" type="pres">
      <dgm:prSet presAssocID="{2A279C35-B0A0-41B7-8B04-7027E16572D2}" presName="firstComp" presStyleCnt="0"/>
      <dgm:spPr/>
    </dgm:pt>
    <dgm:pt modelId="{969A1CE8-D250-46B0-A3D8-6C63229364DA}" type="pres">
      <dgm:prSet presAssocID="{2A279C35-B0A0-41B7-8B04-7027E16572D2}" presName="firstChild" presStyleLbl="bgAccFollowNode1" presStyleIdx="0" presStyleCnt="4" custScaleX="122276" custScaleY="240413" custLinFactNeighborX="4565" custLinFactNeighborY="-16075"/>
      <dgm:spPr/>
      <dgm:t>
        <a:bodyPr/>
        <a:lstStyle/>
        <a:p>
          <a:endParaRPr lang="ru-RU"/>
        </a:p>
      </dgm:t>
    </dgm:pt>
    <dgm:pt modelId="{5B076B25-5D8D-45B7-83FC-FBB8FAF672BF}" type="pres">
      <dgm:prSet presAssocID="{2A279C35-B0A0-41B7-8B04-7027E16572D2}" presName="firstChildTx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108996-3151-4608-B30F-A16445498C94}" type="pres">
      <dgm:prSet presAssocID="{2A279C35-B0A0-41B7-8B04-7027E16572D2}" presName="negSpace" presStyleCnt="0"/>
      <dgm:spPr/>
    </dgm:pt>
    <dgm:pt modelId="{2B413318-054D-4043-A8BF-D2433EE96C06}" type="pres">
      <dgm:prSet presAssocID="{2A279C35-B0A0-41B7-8B04-7027E16572D2}" presName="circle" presStyleLbl="node1" presStyleIdx="0" presStyleCnt="4" custScaleX="56872" custScaleY="55055" custLinFactNeighborX="-1611" custLinFactNeighborY="-147"/>
      <dgm:spPr/>
      <dgm:t>
        <a:bodyPr/>
        <a:lstStyle/>
        <a:p>
          <a:endParaRPr lang="ru-RU"/>
        </a:p>
      </dgm:t>
    </dgm:pt>
    <dgm:pt modelId="{20732B8E-F5F0-4BF1-A328-B066214F3CCE}" type="pres">
      <dgm:prSet presAssocID="{12F94353-6657-439D-9A9C-8380C19B6395}" presName="transSpace" presStyleCnt="0"/>
      <dgm:spPr/>
    </dgm:pt>
    <dgm:pt modelId="{921889E5-0E6E-44C7-ABC0-869CD7B3E818}" type="pres">
      <dgm:prSet presAssocID="{9F36B0FC-680F-43DE-B4C0-0C5D8738EB48}" presName="posSpace" presStyleCnt="0"/>
      <dgm:spPr/>
    </dgm:pt>
    <dgm:pt modelId="{D1D4487A-024E-4887-A770-7FCEF5D14421}" type="pres">
      <dgm:prSet presAssocID="{9F36B0FC-680F-43DE-B4C0-0C5D8738EB48}" presName="vertFlow" presStyleCnt="0"/>
      <dgm:spPr/>
    </dgm:pt>
    <dgm:pt modelId="{B0D64958-9F8B-4A64-907C-52118BE09F31}" type="pres">
      <dgm:prSet presAssocID="{9F36B0FC-680F-43DE-B4C0-0C5D8738EB48}" presName="topSpace" presStyleCnt="0"/>
      <dgm:spPr/>
    </dgm:pt>
    <dgm:pt modelId="{6B33506E-180C-4034-9B0F-8F4B302ECC20}" type="pres">
      <dgm:prSet presAssocID="{9F36B0FC-680F-43DE-B4C0-0C5D8738EB48}" presName="firstComp" presStyleCnt="0"/>
      <dgm:spPr/>
    </dgm:pt>
    <dgm:pt modelId="{08480064-7CED-41F9-8966-F7F6D5DEF35F}" type="pres">
      <dgm:prSet presAssocID="{9F36B0FC-680F-43DE-B4C0-0C5D8738EB48}" presName="firstChild" presStyleLbl="bgAccFollowNode1" presStyleIdx="1" presStyleCnt="4" custScaleX="122276" custScaleY="240413" custLinFactNeighborX="-9712" custLinFactNeighborY="-16075"/>
      <dgm:spPr/>
      <dgm:t>
        <a:bodyPr/>
        <a:lstStyle/>
        <a:p>
          <a:endParaRPr lang="ru-RU"/>
        </a:p>
      </dgm:t>
    </dgm:pt>
    <dgm:pt modelId="{07D70E4E-B9D0-45F2-AD9F-0D4604F54375}" type="pres">
      <dgm:prSet presAssocID="{9F36B0FC-680F-43DE-B4C0-0C5D8738EB48}" presName="firstChildTx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5CD61D-B67B-43ED-A549-662C26D2EEC8}" type="pres">
      <dgm:prSet presAssocID="{9F36B0FC-680F-43DE-B4C0-0C5D8738EB48}" presName="negSpace" presStyleCnt="0"/>
      <dgm:spPr/>
    </dgm:pt>
    <dgm:pt modelId="{2ADE6F9E-176D-4DEC-B3DA-B4D72FC9D4AE}" type="pres">
      <dgm:prSet presAssocID="{9F36B0FC-680F-43DE-B4C0-0C5D8738EB48}" presName="circle" presStyleLbl="node1" presStyleIdx="1" presStyleCnt="4" custScaleX="56872" custScaleY="55055" custLinFactNeighborX="-23848" custLinFactNeighborY="-147"/>
      <dgm:spPr/>
      <dgm:t>
        <a:bodyPr/>
        <a:lstStyle/>
        <a:p>
          <a:endParaRPr lang="ru-RU"/>
        </a:p>
      </dgm:t>
    </dgm:pt>
    <dgm:pt modelId="{0387A771-A1F5-4A1A-80BB-FD87FE1D106F}" type="pres">
      <dgm:prSet presAssocID="{799CD185-1A8B-45A9-9C3B-C18A06E82314}" presName="transSpace" presStyleCnt="0"/>
      <dgm:spPr/>
    </dgm:pt>
    <dgm:pt modelId="{9A811501-E871-458F-AD0D-B3C6F0F05A86}" type="pres">
      <dgm:prSet presAssocID="{FC3CDC10-BADA-467A-A448-85CD5759D28A}" presName="posSpace" presStyleCnt="0"/>
      <dgm:spPr/>
    </dgm:pt>
    <dgm:pt modelId="{40B98367-F8B5-44BF-AD23-D1BD2E089034}" type="pres">
      <dgm:prSet presAssocID="{FC3CDC10-BADA-467A-A448-85CD5759D28A}" presName="vertFlow" presStyleCnt="0"/>
      <dgm:spPr/>
    </dgm:pt>
    <dgm:pt modelId="{122FCBE4-282C-407F-811D-9D96BD71D0F7}" type="pres">
      <dgm:prSet presAssocID="{FC3CDC10-BADA-467A-A448-85CD5759D28A}" presName="topSpace" presStyleCnt="0"/>
      <dgm:spPr/>
    </dgm:pt>
    <dgm:pt modelId="{7EE96B96-8008-452D-B84F-9A0112ADCD2F}" type="pres">
      <dgm:prSet presAssocID="{FC3CDC10-BADA-467A-A448-85CD5759D28A}" presName="firstComp" presStyleCnt="0"/>
      <dgm:spPr/>
    </dgm:pt>
    <dgm:pt modelId="{7BFDECB5-3B9A-4B5B-A21C-532C093BF9ED}" type="pres">
      <dgm:prSet presAssocID="{FC3CDC10-BADA-467A-A448-85CD5759D28A}" presName="firstChild" presStyleLbl="bgAccFollowNode1" presStyleIdx="2" presStyleCnt="4" custScaleX="122276" custScaleY="240413" custLinFactNeighborX="-27085" custLinFactNeighborY="-16075"/>
      <dgm:spPr/>
      <dgm:t>
        <a:bodyPr/>
        <a:lstStyle/>
        <a:p>
          <a:endParaRPr lang="ru-RU"/>
        </a:p>
      </dgm:t>
    </dgm:pt>
    <dgm:pt modelId="{66AC91AB-E661-4EC3-A3BB-9D7C7BD7B34D}" type="pres">
      <dgm:prSet presAssocID="{FC3CDC10-BADA-467A-A448-85CD5759D28A}" presName="firstChildTx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E7289F-BEA4-48E6-92D2-F7EEB56BD98C}" type="pres">
      <dgm:prSet presAssocID="{FC3CDC10-BADA-467A-A448-85CD5759D28A}" presName="negSpace" presStyleCnt="0"/>
      <dgm:spPr/>
    </dgm:pt>
    <dgm:pt modelId="{074DCDFA-7312-422D-9895-03AF4E24C88D}" type="pres">
      <dgm:prSet presAssocID="{FC3CDC10-BADA-467A-A448-85CD5759D28A}" presName="circle" presStyleLbl="node1" presStyleIdx="2" presStyleCnt="4" custScaleX="56872" custScaleY="55055" custLinFactNeighborX="-40610" custLinFactNeighborY="-11348"/>
      <dgm:spPr/>
      <dgm:t>
        <a:bodyPr/>
        <a:lstStyle/>
        <a:p>
          <a:endParaRPr lang="ru-RU"/>
        </a:p>
      </dgm:t>
    </dgm:pt>
    <dgm:pt modelId="{A4579071-7E7B-4D81-9FD1-9FFD39B8E279}" type="pres">
      <dgm:prSet presAssocID="{5F200E78-A60B-41A4-87D1-EC891E1C29D4}" presName="transSpace" presStyleCnt="0"/>
      <dgm:spPr/>
    </dgm:pt>
    <dgm:pt modelId="{A81AACB2-5D25-4500-87F4-69113B5BF25F}" type="pres">
      <dgm:prSet presAssocID="{7958427D-9319-4C9E-A06F-55E07B6D5E63}" presName="posSpace" presStyleCnt="0"/>
      <dgm:spPr/>
    </dgm:pt>
    <dgm:pt modelId="{70902F77-4E12-41FB-8362-B9B55C3938AC}" type="pres">
      <dgm:prSet presAssocID="{7958427D-9319-4C9E-A06F-55E07B6D5E63}" presName="vertFlow" presStyleCnt="0"/>
      <dgm:spPr/>
    </dgm:pt>
    <dgm:pt modelId="{DB2BE00F-F657-4BAA-8328-5D6419D626E7}" type="pres">
      <dgm:prSet presAssocID="{7958427D-9319-4C9E-A06F-55E07B6D5E63}" presName="topSpace" presStyleCnt="0"/>
      <dgm:spPr/>
    </dgm:pt>
    <dgm:pt modelId="{4C034E7D-32A5-4A5F-998D-0711A0D16C84}" type="pres">
      <dgm:prSet presAssocID="{7958427D-9319-4C9E-A06F-55E07B6D5E63}" presName="firstComp" presStyleCnt="0"/>
      <dgm:spPr/>
    </dgm:pt>
    <dgm:pt modelId="{2B357817-674D-405D-9CCF-23C42A73C159}" type="pres">
      <dgm:prSet presAssocID="{7958427D-9319-4C9E-A06F-55E07B6D5E63}" presName="firstChild" presStyleLbl="bgAccFollowNode1" presStyleIdx="3" presStyleCnt="4" custScaleX="122276" custScaleY="240413" custLinFactNeighborX="-48780" custLinFactNeighborY="-16075"/>
      <dgm:spPr/>
      <dgm:t>
        <a:bodyPr/>
        <a:lstStyle/>
        <a:p>
          <a:endParaRPr lang="ru-RU"/>
        </a:p>
      </dgm:t>
    </dgm:pt>
    <dgm:pt modelId="{B8FD47E0-5FEA-4313-97D3-D5DF28462DA6}" type="pres">
      <dgm:prSet presAssocID="{7958427D-9319-4C9E-A06F-55E07B6D5E63}" presName="firstChildTx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FF0BF1-D30C-4D50-B4B9-6B586B48050C}" type="pres">
      <dgm:prSet presAssocID="{7958427D-9319-4C9E-A06F-55E07B6D5E63}" presName="negSpace" presStyleCnt="0"/>
      <dgm:spPr/>
    </dgm:pt>
    <dgm:pt modelId="{01E35F00-E53F-4793-81A6-03F6AD37F978}" type="pres">
      <dgm:prSet presAssocID="{7958427D-9319-4C9E-A06F-55E07B6D5E63}" presName="circle" presStyleLbl="node1" presStyleIdx="3" presStyleCnt="4" custScaleX="56872" custScaleY="55055" custLinFactNeighborX="-41456" custLinFactNeighborY="-7889"/>
      <dgm:spPr/>
      <dgm:t>
        <a:bodyPr/>
        <a:lstStyle/>
        <a:p>
          <a:endParaRPr lang="ru-RU"/>
        </a:p>
      </dgm:t>
    </dgm:pt>
  </dgm:ptLst>
  <dgm:cxnLst>
    <dgm:cxn modelId="{37E00AB5-5173-4C0D-9CF0-7AFD652BDA21}" srcId="{6BBD077A-4C62-400E-A4B1-44B15A5EC9D6}" destId="{7958427D-9319-4C9E-A06F-55E07B6D5E63}" srcOrd="3" destOrd="0" parTransId="{64A8FCEC-7B48-47F3-BA7C-7D946130A015}" sibTransId="{AE9015A1-8C8F-4D47-A843-5A10B7AFA703}"/>
    <dgm:cxn modelId="{DDC47C96-F58F-46DC-922D-E2011C1426A2}" type="presOf" srcId="{1D2596BB-8F35-44FB-843A-10738F0038F5}" destId="{7BFDECB5-3B9A-4B5B-A21C-532C093BF9ED}" srcOrd="0" destOrd="0" presId="urn:microsoft.com/office/officeart/2005/8/layout/hList9"/>
    <dgm:cxn modelId="{A642F488-D7DA-447A-81C9-A2537B961913}" srcId="{6BBD077A-4C62-400E-A4B1-44B15A5EC9D6}" destId="{9F36B0FC-680F-43DE-B4C0-0C5D8738EB48}" srcOrd="1" destOrd="0" parTransId="{194CB349-DFE5-496A-BCEE-ACB577868D60}" sibTransId="{799CD185-1A8B-45A9-9C3B-C18A06E82314}"/>
    <dgm:cxn modelId="{6C836A98-A6CE-401D-88EB-C9BAA3D857D4}" type="presOf" srcId="{6BBD077A-4C62-400E-A4B1-44B15A5EC9D6}" destId="{AD0C1B95-3E2E-4D36-AB07-1625A7F22026}" srcOrd="0" destOrd="0" presId="urn:microsoft.com/office/officeart/2005/8/layout/hList9"/>
    <dgm:cxn modelId="{7418FADA-4524-46A9-88EA-712B62605BB1}" srcId="{7958427D-9319-4C9E-A06F-55E07B6D5E63}" destId="{C9A5D0D9-A8BF-4B5B-9281-A178DFE2EE4B}" srcOrd="0" destOrd="0" parTransId="{15D0781C-E543-4D78-BD8A-57BA3AB001DA}" sibTransId="{1546401D-62A6-491C-918B-651E7A7656EE}"/>
    <dgm:cxn modelId="{773C839F-2F1A-40F2-B60B-EBCCAA4B65C2}" type="presOf" srcId="{C9A5D0D9-A8BF-4B5B-9281-A178DFE2EE4B}" destId="{B8FD47E0-5FEA-4313-97D3-D5DF28462DA6}" srcOrd="1" destOrd="0" presId="urn:microsoft.com/office/officeart/2005/8/layout/hList9"/>
    <dgm:cxn modelId="{069C983A-C8D6-4398-8F23-46447B449F03}" type="presOf" srcId="{9F36B0FC-680F-43DE-B4C0-0C5D8738EB48}" destId="{2ADE6F9E-176D-4DEC-B3DA-B4D72FC9D4AE}" srcOrd="0" destOrd="0" presId="urn:microsoft.com/office/officeart/2005/8/layout/hList9"/>
    <dgm:cxn modelId="{1B6732BF-3885-44CD-AF0B-469285E0C879}" type="presOf" srcId="{3E2D4F12-D927-4415-A8BA-5EDB86245E82}" destId="{5B076B25-5D8D-45B7-83FC-FBB8FAF672BF}" srcOrd="1" destOrd="0" presId="urn:microsoft.com/office/officeart/2005/8/layout/hList9"/>
    <dgm:cxn modelId="{3AFAA642-808E-456D-A150-9870996652EC}" srcId="{2A279C35-B0A0-41B7-8B04-7027E16572D2}" destId="{3E2D4F12-D927-4415-A8BA-5EDB86245E82}" srcOrd="0" destOrd="0" parTransId="{1618B49B-BD7D-4226-9A10-E3E24A134BB7}" sibTransId="{24C5C254-8B9D-41CE-98B8-77812A31E368}"/>
    <dgm:cxn modelId="{F21B6258-2AFF-4F0D-BABF-B2952C4D824F}" srcId="{6BBD077A-4C62-400E-A4B1-44B15A5EC9D6}" destId="{FC3CDC10-BADA-467A-A448-85CD5759D28A}" srcOrd="2" destOrd="0" parTransId="{30EE17F4-3EC1-4C01-BF6D-A3626F4119BD}" sibTransId="{5F200E78-A60B-41A4-87D1-EC891E1C29D4}"/>
    <dgm:cxn modelId="{19621E38-44BC-458D-8E73-EFC0791B9916}" type="presOf" srcId="{D686311C-46CC-4859-B2E9-218CF1913F8D}" destId="{07D70E4E-B9D0-45F2-AD9F-0D4604F54375}" srcOrd="1" destOrd="0" presId="urn:microsoft.com/office/officeart/2005/8/layout/hList9"/>
    <dgm:cxn modelId="{85D5FD76-1067-4F30-871F-B478651BA1D3}" type="presOf" srcId="{3E2D4F12-D927-4415-A8BA-5EDB86245E82}" destId="{969A1CE8-D250-46B0-A3D8-6C63229364DA}" srcOrd="0" destOrd="0" presId="urn:microsoft.com/office/officeart/2005/8/layout/hList9"/>
    <dgm:cxn modelId="{0E14FD50-4FD0-4387-8312-F90D747CFE03}" type="presOf" srcId="{1D2596BB-8F35-44FB-843A-10738F0038F5}" destId="{66AC91AB-E661-4EC3-A3BB-9D7C7BD7B34D}" srcOrd="1" destOrd="0" presId="urn:microsoft.com/office/officeart/2005/8/layout/hList9"/>
    <dgm:cxn modelId="{54549F9E-1A96-4F3C-8B5C-884094750C44}" type="presOf" srcId="{2A279C35-B0A0-41B7-8B04-7027E16572D2}" destId="{2B413318-054D-4043-A8BF-D2433EE96C06}" srcOrd="0" destOrd="0" presId="urn:microsoft.com/office/officeart/2005/8/layout/hList9"/>
    <dgm:cxn modelId="{DB182AB2-3CA3-4F0D-B5B4-C82E6406E766}" type="presOf" srcId="{FC3CDC10-BADA-467A-A448-85CD5759D28A}" destId="{074DCDFA-7312-422D-9895-03AF4E24C88D}" srcOrd="0" destOrd="0" presId="urn:microsoft.com/office/officeart/2005/8/layout/hList9"/>
    <dgm:cxn modelId="{30051C69-A796-470A-A5A0-477024B2807A}" type="presOf" srcId="{D686311C-46CC-4859-B2E9-218CF1913F8D}" destId="{08480064-7CED-41F9-8966-F7F6D5DEF35F}" srcOrd="0" destOrd="0" presId="urn:microsoft.com/office/officeart/2005/8/layout/hList9"/>
    <dgm:cxn modelId="{69B5F73D-FC85-444B-B622-89EA80608C07}" type="presOf" srcId="{7958427D-9319-4C9E-A06F-55E07B6D5E63}" destId="{01E35F00-E53F-4793-81A6-03F6AD37F978}" srcOrd="0" destOrd="0" presId="urn:microsoft.com/office/officeart/2005/8/layout/hList9"/>
    <dgm:cxn modelId="{87F3DC08-10F9-4777-A3F3-C56552741746}" srcId="{FC3CDC10-BADA-467A-A448-85CD5759D28A}" destId="{1D2596BB-8F35-44FB-843A-10738F0038F5}" srcOrd="0" destOrd="0" parTransId="{09785917-586A-4876-AB6D-E258D0E5F708}" sibTransId="{E8C308E0-1730-4915-8ED1-2474E2DAC48A}"/>
    <dgm:cxn modelId="{466EF417-7DDE-43E8-99D5-6E701DBC3280}" srcId="{9F36B0FC-680F-43DE-B4C0-0C5D8738EB48}" destId="{D686311C-46CC-4859-B2E9-218CF1913F8D}" srcOrd="0" destOrd="0" parTransId="{67B72DDF-3E81-434C-9496-476B23467137}" sibTransId="{B1A38C9E-C103-417C-A0AA-D4A3BB7460D0}"/>
    <dgm:cxn modelId="{6D8050D9-DA7F-445E-9F7B-65566B733693}" srcId="{6BBD077A-4C62-400E-A4B1-44B15A5EC9D6}" destId="{2A279C35-B0A0-41B7-8B04-7027E16572D2}" srcOrd="0" destOrd="0" parTransId="{89C21174-8BE5-4765-B65C-47C6C121CF2E}" sibTransId="{12F94353-6657-439D-9A9C-8380C19B6395}"/>
    <dgm:cxn modelId="{2DE6FD5A-09EE-4FA4-B119-551ED9AD4BD2}" type="presOf" srcId="{C9A5D0D9-A8BF-4B5B-9281-A178DFE2EE4B}" destId="{2B357817-674D-405D-9CCF-23C42A73C159}" srcOrd="0" destOrd="0" presId="urn:microsoft.com/office/officeart/2005/8/layout/hList9"/>
    <dgm:cxn modelId="{BFD22D69-7FAE-44EE-AAB1-C33281EBA293}" type="presParOf" srcId="{AD0C1B95-3E2E-4D36-AB07-1625A7F22026}" destId="{5675C020-FB7A-45F4-8F7F-A723A188AF06}" srcOrd="0" destOrd="0" presId="urn:microsoft.com/office/officeart/2005/8/layout/hList9"/>
    <dgm:cxn modelId="{ECB447E8-23A8-473D-AD52-678DDEC8E2FC}" type="presParOf" srcId="{AD0C1B95-3E2E-4D36-AB07-1625A7F22026}" destId="{50B52CE2-523B-4BDB-A8EC-8732516B61A9}" srcOrd="1" destOrd="0" presId="urn:microsoft.com/office/officeart/2005/8/layout/hList9"/>
    <dgm:cxn modelId="{50117BAE-FF8E-4136-B492-0F62EC7D423B}" type="presParOf" srcId="{50B52CE2-523B-4BDB-A8EC-8732516B61A9}" destId="{37FE7DEF-7250-4F90-B3AC-32370D10CF1B}" srcOrd="0" destOrd="0" presId="urn:microsoft.com/office/officeart/2005/8/layout/hList9"/>
    <dgm:cxn modelId="{E9FBD3D4-F681-4D37-AED5-76A5853FB959}" type="presParOf" srcId="{50B52CE2-523B-4BDB-A8EC-8732516B61A9}" destId="{08E9CADF-2BCE-4982-AD77-755C2B577413}" srcOrd="1" destOrd="0" presId="urn:microsoft.com/office/officeart/2005/8/layout/hList9"/>
    <dgm:cxn modelId="{35975BE7-9E6A-498C-B80B-08212F834C99}" type="presParOf" srcId="{08E9CADF-2BCE-4982-AD77-755C2B577413}" destId="{969A1CE8-D250-46B0-A3D8-6C63229364DA}" srcOrd="0" destOrd="0" presId="urn:microsoft.com/office/officeart/2005/8/layout/hList9"/>
    <dgm:cxn modelId="{B1F28B6E-CD81-4A3C-B5E5-F05CD566F3A2}" type="presParOf" srcId="{08E9CADF-2BCE-4982-AD77-755C2B577413}" destId="{5B076B25-5D8D-45B7-83FC-FBB8FAF672BF}" srcOrd="1" destOrd="0" presId="urn:microsoft.com/office/officeart/2005/8/layout/hList9"/>
    <dgm:cxn modelId="{3FB2FD80-13BF-4F82-95A6-7FCDDB9A4BF2}" type="presParOf" srcId="{AD0C1B95-3E2E-4D36-AB07-1625A7F22026}" destId="{D1108996-3151-4608-B30F-A16445498C94}" srcOrd="2" destOrd="0" presId="urn:microsoft.com/office/officeart/2005/8/layout/hList9"/>
    <dgm:cxn modelId="{89FEA532-DD31-40D7-A153-15146B167D3A}" type="presParOf" srcId="{AD0C1B95-3E2E-4D36-AB07-1625A7F22026}" destId="{2B413318-054D-4043-A8BF-D2433EE96C06}" srcOrd="3" destOrd="0" presId="urn:microsoft.com/office/officeart/2005/8/layout/hList9"/>
    <dgm:cxn modelId="{86174B8E-9BE3-40D9-9B1F-8F16EF313E91}" type="presParOf" srcId="{AD0C1B95-3E2E-4D36-AB07-1625A7F22026}" destId="{20732B8E-F5F0-4BF1-A328-B066214F3CCE}" srcOrd="4" destOrd="0" presId="urn:microsoft.com/office/officeart/2005/8/layout/hList9"/>
    <dgm:cxn modelId="{1304A6EC-222A-48CE-B3E7-56BBF26BE293}" type="presParOf" srcId="{AD0C1B95-3E2E-4D36-AB07-1625A7F22026}" destId="{921889E5-0E6E-44C7-ABC0-869CD7B3E818}" srcOrd="5" destOrd="0" presId="urn:microsoft.com/office/officeart/2005/8/layout/hList9"/>
    <dgm:cxn modelId="{1B3F649B-1A99-45B2-AA8D-864B950E6F74}" type="presParOf" srcId="{AD0C1B95-3E2E-4D36-AB07-1625A7F22026}" destId="{D1D4487A-024E-4887-A770-7FCEF5D14421}" srcOrd="6" destOrd="0" presId="urn:microsoft.com/office/officeart/2005/8/layout/hList9"/>
    <dgm:cxn modelId="{57196B84-6E70-417B-8D5B-F3F75D0EA985}" type="presParOf" srcId="{D1D4487A-024E-4887-A770-7FCEF5D14421}" destId="{B0D64958-9F8B-4A64-907C-52118BE09F31}" srcOrd="0" destOrd="0" presId="urn:microsoft.com/office/officeart/2005/8/layout/hList9"/>
    <dgm:cxn modelId="{41F0171C-0B16-4C8F-BA4B-46D69C7AECC8}" type="presParOf" srcId="{D1D4487A-024E-4887-A770-7FCEF5D14421}" destId="{6B33506E-180C-4034-9B0F-8F4B302ECC20}" srcOrd="1" destOrd="0" presId="urn:microsoft.com/office/officeart/2005/8/layout/hList9"/>
    <dgm:cxn modelId="{2070E405-317D-4F64-8639-2BFB32359767}" type="presParOf" srcId="{6B33506E-180C-4034-9B0F-8F4B302ECC20}" destId="{08480064-7CED-41F9-8966-F7F6D5DEF35F}" srcOrd="0" destOrd="0" presId="urn:microsoft.com/office/officeart/2005/8/layout/hList9"/>
    <dgm:cxn modelId="{590F7751-0DDA-454C-A75F-B8E7ACA3A24F}" type="presParOf" srcId="{6B33506E-180C-4034-9B0F-8F4B302ECC20}" destId="{07D70E4E-B9D0-45F2-AD9F-0D4604F54375}" srcOrd="1" destOrd="0" presId="urn:microsoft.com/office/officeart/2005/8/layout/hList9"/>
    <dgm:cxn modelId="{988231DD-EF40-4E0C-9D4C-706AE2F1FDC7}" type="presParOf" srcId="{AD0C1B95-3E2E-4D36-AB07-1625A7F22026}" destId="{125CD61D-B67B-43ED-A549-662C26D2EEC8}" srcOrd="7" destOrd="0" presId="urn:microsoft.com/office/officeart/2005/8/layout/hList9"/>
    <dgm:cxn modelId="{93D40B01-B8D6-4535-8049-29249C6A029F}" type="presParOf" srcId="{AD0C1B95-3E2E-4D36-AB07-1625A7F22026}" destId="{2ADE6F9E-176D-4DEC-B3DA-B4D72FC9D4AE}" srcOrd="8" destOrd="0" presId="urn:microsoft.com/office/officeart/2005/8/layout/hList9"/>
    <dgm:cxn modelId="{60D4B889-5A67-4122-A50D-41EF4C3A229C}" type="presParOf" srcId="{AD0C1B95-3E2E-4D36-AB07-1625A7F22026}" destId="{0387A771-A1F5-4A1A-80BB-FD87FE1D106F}" srcOrd="9" destOrd="0" presId="urn:microsoft.com/office/officeart/2005/8/layout/hList9"/>
    <dgm:cxn modelId="{675AAE3B-BDFC-4212-B628-C54158E05816}" type="presParOf" srcId="{AD0C1B95-3E2E-4D36-AB07-1625A7F22026}" destId="{9A811501-E871-458F-AD0D-B3C6F0F05A86}" srcOrd="10" destOrd="0" presId="urn:microsoft.com/office/officeart/2005/8/layout/hList9"/>
    <dgm:cxn modelId="{55AFBF51-5015-48A9-9A28-44CF55788E61}" type="presParOf" srcId="{AD0C1B95-3E2E-4D36-AB07-1625A7F22026}" destId="{40B98367-F8B5-44BF-AD23-D1BD2E089034}" srcOrd="11" destOrd="0" presId="urn:microsoft.com/office/officeart/2005/8/layout/hList9"/>
    <dgm:cxn modelId="{77CD695C-0D30-4FDE-8AC3-FE52018C876F}" type="presParOf" srcId="{40B98367-F8B5-44BF-AD23-D1BD2E089034}" destId="{122FCBE4-282C-407F-811D-9D96BD71D0F7}" srcOrd="0" destOrd="0" presId="urn:microsoft.com/office/officeart/2005/8/layout/hList9"/>
    <dgm:cxn modelId="{39D4B4F5-46DA-4C56-8C67-53D9830ED45A}" type="presParOf" srcId="{40B98367-F8B5-44BF-AD23-D1BD2E089034}" destId="{7EE96B96-8008-452D-B84F-9A0112ADCD2F}" srcOrd="1" destOrd="0" presId="urn:microsoft.com/office/officeart/2005/8/layout/hList9"/>
    <dgm:cxn modelId="{E6B4321E-D1B7-4132-905D-0AB75545F987}" type="presParOf" srcId="{7EE96B96-8008-452D-B84F-9A0112ADCD2F}" destId="{7BFDECB5-3B9A-4B5B-A21C-532C093BF9ED}" srcOrd="0" destOrd="0" presId="urn:microsoft.com/office/officeart/2005/8/layout/hList9"/>
    <dgm:cxn modelId="{786747BB-92B6-40DF-8452-3FB8AE6D511D}" type="presParOf" srcId="{7EE96B96-8008-452D-B84F-9A0112ADCD2F}" destId="{66AC91AB-E661-4EC3-A3BB-9D7C7BD7B34D}" srcOrd="1" destOrd="0" presId="urn:microsoft.com/office/officeart/2005/8/layout/hList9"/>
    <dgm:cxn modelId="{793FF1E9-D8AD-4111-8867-B590CB7629CC}" type="presParOf" srcId="{AD0C1B95-3E2E-4D36-AB07-1625A7F22026}" destId="{75E7289F-BEA4-48E6-92D2-F7EEB56BD98C}" srcOrd="12" destOrd="0" presId="urn:microsoft.com/office/officeart/2005/8/layout/hList9"/>
    <dgm:cxn modelId="{EEFE7171-4642-435E-AB8A-1DF782616A1F}" type="presParOf" srcId="{AD0C1B95-3E2E-4D36-AB07-1625A7F22026}" destId="{074DCDFA-7312-422D-9895-03AF4E24C88D}" srcOrd="13" destOrd="0" presId="urn:microsoft.com/office/officeart/2005/8/layout/hList9"/>
    <dgm:cxn modelId="{C60969B7-82BC-49C2-A310-B602CCD4021F}" type="presParOf" srcId="{AD0C1B95-3E2E-4D36-AB07-1625A7F22026}" destId="{A4579071-7E7B-4D81-9FD1-9FFD39B8E279}" srcOrd="14" destOrd="0" presId="urn:microsoft.com/office/officeart/2005/8/layout/hList9"/>
    <dgm:cxn modelId="{BFC6645B-7F01-4F50-B842-1AFE442A6617}" type="presParOf" srcId="{AD0C1B95-3E2E-4D36-AB07-1625A7F22026}" destId="{A81AACB2-5D25-4500-87F4-69113B5BF25F}" srcOrd="15" destOrd="0" presId="urn:microsoft.com/office/officeart/2005/8/layout/hList9"/>
    <dgm:cxn modelId="{9635B675-A452-46C5-8CEA-ADB189686AC3}" type="presParOf" srcId="{AD0C1B95-3E2E-4D36-AB07-1625A7F22026}" destId="{70902F77-4E12-41FB-8362-B9B55C3938AC}" srcOrd="16" destOrd="0" presId="urn:microsoft.com/office/officeart/2005/8/layout/hList9"/>
    <dgm:cxn modelId="{D9E9250A-5A0E-4A51-8053-EE27EF1FC0AA}" type="presParOf" srcId="{70902F77-4E12-41FB-8362-B9B55C3938AC}" destId="{DB2BE00F-F657-4BAA-8328-5D6419D626E7}" srcOrd="0" destOrd="0" presId="urn:microsoft.com/office/officeart/2005/8/layout/hList9"/>
    <dgm:cxn modelId="{2D395758-D41E-4E3E-B60B-79E45EFAE22E}" type="presParOf" srcId="{70902F77-4E12-41FB-8362-B9B55C3938AC}" destId="{4C034E7D-32A5-4A5F-998D-0711A0D16C84}" srcOrd="1" destOrd="0" presId="urn:microsoft.com/office/officeart/2005/8/layout/hList9"/>
    <dgm:cxn modelId="{83AB2BE6-98FD-4444-AD57-9DC8A3DB7BFE}" type="presParOf" srcId="{4C034E7D-32A5-4A5F-998D-0711A0D16C84}" destId="{2B357817-674D-405D-9CCF-23C42A73C159}" srcOrd="0" destOrd="0" presId="urn:microsoft.com/office/officeart/2005/8/layout/hList9"/>
    <dgm:cxn modelId="{3999B82E-1AF8-4AAA-9B82-9EE2CF4F013E}" type="presParOf" srcId="{4C034E7D-32A5-4A5F-998D-0711A0D16C84}" destId="{B8FD47E0-5FEA-4313-97D3-D5DF28462DA6}" srcOrd="1" destOrd="0" presId="urn:microsoft.com/office/officeart/2005/8/layout/hList9"/>
    <dgm:cxn modelId="{39D671B7-A4ED-493A-A38E-54309CB50A11}" type="presParOf" srcId="{AD0C1B95-3E2E-4D36-AB07-1625A7F22026}" destId="{FEFF0BF1-D30C-4D50-B4B9-6B586B48050C}" srcOrd="17" destOrd="0" presId="urn:microsoft.com/office/officeart/2005/8/layout/hList9"/>
    <dgm:cxn modelId="{C49AD78A-B051-4AF1-AEFA-AA93753C9C37}" type="presParOf" srcId="{AD0C1B95-3E2E-4D36-AB07-1625A7F22026}" destId="{01E35F00-E53F-4793-81A6-03F6AD37F978}" srcOrd="1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C8CCFD6-6E1D-4CAA-B69E-2FEC00E95102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7EDB86F-9C24-47D0-840B-47F8155FE316}">
      <dgm:prSet phldrT="[Текст]" custT="1"/>
      <dgm:spPr/>
      <dgm:t>
        <a:bodyPr/>
        <a:lstStyle/>
        <a:p>
          <a:r>
            <a:rPr lang="ru-RU" sz="1400" dirty="0" smtClean="0">
              <a:solidFill>
                <a:schemeClr val="tx1"/>
              </a:solidFill>
            </a:rPr>
            <a:t>Постановления Правительства РФ от 24.11.2018 № 1413 от 12.02.2020 г. № 137</a:t>
          </a:r>
        </a:p>
      </dgm:t>
    </dgm:pt>
    <dgm:pt modelId="{F7B216AF-D0D6-4832-AC1D-7F4727AFABA9}" type="parTrans" cxnId="{C7424035-CCD7-4138-9539-B837491AE1E3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64E863EB-6969-4CF1-9E8A-A60097FB65A4}" type="sibTrans" cxnId="{C7424035-CCD7-4138-9539-B837491AE1E3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8E1B4741-74BB-4E5F-A32F-3066C7604931}">
      <dgm:prSet phldrT="[Текст]" custT="1"/>
      <dgm:spPr/>
      <dgm:t>
        <a:bodyPr/>
        <a:lstStyle/>
        <a:p>
          <a:endParaRPr lang="ru-RU" sz="1400" dirty="0">
            <a:solidFill>
              <a:schemeClr val="tx1"/>
            </a:solidFill>
          </a:endParaRPr>
        </a:p>
      </dgm:t>
    </dgm:pt>
    <dgm:pt modelId="{208F82E9-16A7-4F3B-8BA9-2E3667CC8BCD}" type="parTrans" cxnId="{E4900865-A220-4F23-9065-EF4E2CABCD65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0048FDF8-CA27-43D4-B9B2-912DE3D2AA34}" type="sibTrans" cxnId="{E4900865-A220-4F23-9065-EF4E2CABCD65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D94ACDD5-57BA-4869-A5AD-5208B8CFCF74}">
      <dgm:prSet phldrT="[Текст]" custT="1"/>
      <dgm:spPr/>
      <dgm:t>
        <a:bodyPr/>
        <a:lstStyle/>
        <a:p>
          <a:r>
            <a:rPr lang="ru-RU" sz="1400" dirty="0" smtClean="0">
              <a:solidFill>
                <a:schemeClr val="tx1"/>
              </a:solidFill>
            </a:rPr>
            <a:t>Приказы Минсельхоза России от 29.11.2018 № 549, от 29.11.2018 № 550, от 31.07.2020 г. № 437</a:t>
          </a:r>
          <a:endParaRPr lang="ru-RU" sz="1400" dirty="0">
            <a:solidFill>
              <a:schemeClr val="tx1"/>
            </a:solidFill>
          </a:endParaRPr>
        </a:p>
      </dgm:t>
    </dgm:pt>
    <dgm:pt modelId="{5DD600ED-9D57-4CA9-ABBA-ABA8CC9D672A}" type="parTrans" cxnId="{2095CD40-EB31-4D62-A12D-046BB0179AC4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20C7B4A9-2544-4AA9-BAAC-9825E2FAC206}" type="sibTrans" cxnId="{2095CD40-EB31-4D62-A12D-046BB0179AC4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556A4FA1-392E-47FA-8868-BACC96157991}">
      <dgm:prSet custT="1"/>
      <dgm:spPr/>
      <dgm:t>
        <a:bodyPr/>
        <a:lstStyle/>
        <a:p>
          <a:r>
            <a:rPr lang="ru-RU" sz="1400" dirty="0" smtClean="0">
              <a:solidFill>
                <a:schemeClr val="tx1"/>
              </a:solidFill>
            </a:rPr>
            <a:t>Постановление Правительства НО от 02.12.2015 № 780, от 19.09.2020 № 781</a:t>
          </a:r>
        </a:p>
      </dgm:t>
    </dgm:pt>
    <dgm:pt modelId="{47747EBE-5C50-45E8-BFD8-0713B77E5D3C}" type="parTrans" cxnId="{D183D0F8-530C-4ACC-8E9F-4BBBD9E4FFC3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182927E8-8973-4E62-B7C1-06AF2F6DF368}" type="sibTrans" cxnId="{D183D0F8-530C-4ACC-8E9F-4BBBD9E4FFC3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0A6E3086-41B0-4C13-BA08-1712139269F9}" type="pres">
      <dgm:prSet presAssocID="{AC8CCFD6-6E1D-4CAA-B69E-2FEC00E9510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5C06C9-992D-4A12-A327-362D68D5EF2C}" type="pres">
      <dgm:prSet presAssocID="{67EDB86F-9C24-47D0-840B-47F8155FE316}" presName="composite" presStyleCnt="0"/>
      <dgm:spPr/>
    </dgm:pt>
    <dgm:pt modelId="{524BBD77-D836-4BEE-A19E-A2052DF9DF1E}" type="pres">
      <dgm:prSet presAssocID="{67EDB86F-9C24-47D0-840B-47F8155FE316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5D1D77-C20F-4633-A23B-C5237EC8937E}" type="pres">
      <dgm:prSet presAssocID="{67EDB86F-9C24-47D0-840B-47F8155FE316}" presName="desTx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7C48C2-6EA7-4665-91A1-5DD97E2A8DEB}" type="pres">
      <dgm:prSet presAssocID="{64E863EB-6969-4CF1-9E8A-A60097FB65A4}" presName="space" presStyleCnt="0"/>
      <dgm:spPr/>
    </dgm:pt>
    <dgm:pt modelId="{0868E3A6-C392-444F-9743-319B3B1EDF00}" type="pres">
      <dgm:prSet presAssocID="{556A4FA1-392E-47FA-8868-BACC96157991}" presName="composite" presStyleCnt="0"/>
      <dgm:spPr/>
    </dgm:pt>
    <dgm:pt modelId="{F22AD7F2-3EEF-4299-9CDF-67168AD17A93}" type="pres">
      <dgm:prSet presAssocID="{556A4FA1-392E-47FA-8868-BACC96157991}" presName="parTx" presStyleLbl="node1" presStyleIdx="1" presStyleCnt="3" custLinFactNeighborX="768" custLinFactNeighborY="-3808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00FBD1-1012-4520-A363-6929414C3C50}" type="pres">
      <dgm:prSet presAssocID="{556A4FA1-392E-47FA-8868-BACC96157991}" presName="desTx" presStyleLbl="revTx" presStyleIdx="0" presStyleCnt="1">
        <dgm:presLayoutVars>
          <dgm:bulletEnabled val="1"/>
        </dgm:presLayoutVars>
      </dgm:prSet>
      <dgm:spPr/>
    </dgm:pt>
    <dgm:pt modelId="{8CF3A8C3-E2BF-48DC-BFC3-526169FE6798}" type="pres">
      <dgm:prSet presAssocID="{182927E8-8973-4E62-B7C1-06AF2F6DF368}" presName="space" presStyleCnt="0"/>
      <dgm:spPr/>
    </dgm:pt>
    <dgm:pt modelId="{6875067E-3452-4117-BCB8-48E0DEA2D1AD}" type="pres">
      <dgm:prSet presAssocID="{D94ACDD5-57BA-4869-A5AD-5208B8CFCF74}" presName="composite" presStyleCnt="0"/>
      <dgm:spPr/>
    </dgm:pt>
    <dgm:pt modelId="{1C23C0A9-0F59-4E7B-830F-7EC7CE38D1CD}" type="pres">
      <dgm:prSet presAssocID="{D94ACDD5-57BA-4869-A5AD-5208B8CFCF74}" presName="par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7A6B32-6DB7-40EE-8955-E2863455096A}" type="pres">
      <dgm:prSet presAssocID="{D94ACDD5-57BA-4869-A5AD-5208B8CFCF74}" presName="desTx" presStyleLbl="revTx" presStyleIdx="0" presStyleCnt="1">
        <dgm:presLayoutVars>
          <dgm:bulletEnabled val="1"/>
        </dgm:presLayoutVars>
      </dgm:prSet>
      <dgm:spPr/>
    </dgm:pt>
  </dgm:ptLst>
  <dgm:cxnLst>
    <dgm:cxn modelId="{D0ADBD7F-40C6-4056-A448-09AE148284C2}" type="presOf" srcId="{556A4FA1-392E-47FA-8868-BACC96157991}" destId="{F22AD7F2-3EEF-4299-9CDF-67168AD17A93}" srcOrd="0" destOrd="0" presId="urn:microsoft.com/office/officeart/2005/8/layout/chevron1"/>
    <dgm:cxn modelId="{2095CD40-EB31-4D62-A12D-046BB0179AC4}" srcId="{AC8CCFD6-6E1D-4CAA-B69E-2FEC00E95102}" destId="{D94ACDD5-57BA-4869-A5AD-5208B8CFCF74}" srcOrd="2" destOrd="0" parTransId="{5DD600ED-9D57-4CA9-ABBA-ABA8CC9D672A}" sibTransId="{20C7B4A9-2544-4AA9-BAAC-9825E2FAC206}"/>
    <dgm:cxn modelId="{E4900865-A220-4F23-9065-EF4E2CABCD65}" srcId="{67EDB86F-9C24-47D0-840B-47F8155FE316}" destId="{8E1B4741-74BB-4E5F-A32F-3066C7604931}" srcOrd="0" destOrd="0" parTransId="{208F82E9-16A7-4F3B-8BA9-2E3667CC8BCD}" sibTransId="{0048FDF8-CA27-43D4-B9B2-912DE3D2AA34}"/>
    <dgm:cxn modelId="{6BE4BB29-1F43-437C-89B4-3A33C58E3B75}" type="presOf" srcId="{D94ACDD5-57BA-4869-A5AD-5208B8CFCF74}" destId="{1C23C0A9-0F59-4E7B-830F-7EC7CE38D1CD}" srcOrd="0" destOrd="0" presId="urn:microsoft.com/office/officeart/2005/8/layout/chevron1"/>
    <dgm:cxn modelId="{7F85D51E-E49A-4942-A9DF-6536526CF344}" type="presOf" srcId="{8E1B4741-74BB-4E5F-A32F-3066C7604931}" destId="{B45D1D77-C20F-4633-A23B-C5237EC8937E}" srcOrd="0" destOrd="0" presId="urn:microsoft.com/office/officeart/2005/8/layout/chevron1"/>
    <dgm:cxn modelId="{AE4B8693-E841-485C-9775-1F8EBC715854}" type="presOf" srcId="{AC8CCFD6-6E1D-4CAA-B69E-2FEC00E95102}" destId="{0A6E3086-41B0-4C13-BA08-1712139269F9}" srcOrd="0" destOrd="0" presId="urn:microsoft.com/office/officeart/2005/8/layout/chevron1"/>
    <dgm:cxn modelId="{D183D0F8-530C-4ACC-8E9F-4BBBD9E4FFC3}" srcId="{AC8CCFD6-6E1D-4CAA-B69E-2FEC00E95102}" destId="{556A4FA1-392E-47FA-8868-BACC96157991}" srcOrd="1" destOrd="0" parTransId="{47747EBE-5C50-45E8-BFD8-0713B77E5D3C}" sibTransId="{182927E8-8973-4E62-B7C1-06AF2F6DF368}"/>
    <dgm:cxn modelId="{E47588B4-D2C6-4A90-BF4D-D76CECD3E46B}" type="presOf" srcId="{67EDB86F-9C24-47D0-840B-47F8155FE316}" destId="{524BBD77-D836-4BEE-A19E-A2052DF9DF1E}" srcOrd="0" destOrd="0" presId="urn:microsoft.com/office/officeart/2005/8/layout/chevron1"/>
    <dgm:cxn modelId="{C7424035-CCD7-4138-9539-B837491AE1E3}" srcId="{AC8CCFD6-6E1D-4CAA-B69E-2FEC00E95102}" destId="{67EDB86F-9C24-47D0-840B-47F8155FE316}" srcOrd="0" destOrd="0" parTransId="{F7B216AF-D0D6-4832-AC1D-7F4727AFABA9}" sibTransId="{64E863EB-6969-4CF1-9E8A-A60097FB65A4}"/>
    <dgm:cxn modelId="{694BFCF9-2879-4A6D-B699-DA5588702794}" type="presParOf" srcId="{0A6E3086-41B0-4C13-BA08-1712139269F9}" destId="{235C06C9-992D-4A12-A327-362D68D5EF2C}" srcOrd="0" destOrd="0" presId="urn:microsoft.com/office/officeart/2005/8/layout/chevron1"/>
    <dgm:cxn modelId="{A672D493-96B6-46A0-A0E8-8899670CF00F}" type="presParOf" srcId="{235C06C9-992D-4A12-A327-362D68D5EF2C}" destId="{524BBD77-D836-4BEE-A19E-A2052DF9DF1E}" srcOrd="0" destOrd="0" presId="urn:microsoft.com/office/officeart/2005/8/layout/chevron1"/>
    <dgm:cxn modelId="{D8001852-7DBC-42A6-BEB8-95BE07C3BAE2}" type="presParOf" srcId="{235C06C9-992D-4A12-A327-362D68D5EF2C}" destId="{B45D1D77-C20F-4633-A23B-C5237EC8937E}" srcOrd="1" destOrd="0" presId="urn:microsoft.com/office/officeart/2005/8/layout/chevron1"/>
    <dgm:cxn modelId="{08BCC4F1-C02B-4938-8EBB-B422C9B948C2}" type="presParOf" srcId="{0A6E3086-41B0-4C13-BA08-1712139269F9}" destId="{0F7C48C2-6EA7-4665-91A1-5DD97E2A8DEB}" srcOrd="1" destOrd="0" presId="urn:microsoft.com/office/officeart/2005/8/layout/chevron1"/>
    <dgm:cxn modelId="{6AFF2ACB-EF46-4687-92D4-E0BB1128323E}" type="presParOf" srcId="{0A6E3086-41B0-4C13-BA08-1712139269F9}" destId="{0868E3A6-C392-444F-9743-319B3B1EDF00}" srcOrd="2" destOrd="0" presId="urn:microsoft.com/office/officeart/2005/8/layout/chevron1"/>
    <dgm:cxn modelId="{12B9A178-2024-4631-8056-88EAFF932739}" type="presParOf" srcId="{0868E3A6-C392-444F-9743-319B3B1EDF00}" destId="{F22AD7F2-3EEF-4299-9CDF-67168AD17A93}" srcOrd="0" destOrd="0" presId="urn:microsoft.com/office/officeart/2005/8/layout/chevron1"/>
    <dgm:cxn modelId="{CA63A6CC-AE23-4714-90C6-D57A40334710}" type="presParOf" srcId="{0868E3A6-C392-444F-9743-319B3B1EDF00}" destId="{1800FBD1-1012-4520-A363-6929414C3C50}" srcOrd="1" destOrd="0" presId="urn:microsoft.com/office/officeart/2005/8/layout/chevron1"/>
    <dgm:cxn modelId="{933CEE35-526E-4687-A0BE-4B1CE04B5707}" type="presParOf" srcId="{0A6E3086-41B0-4C13-BA08-1712139269F9}" destId="{8CF3A8C3-E2BF-48DC-BFC3-526169FE6798}" srcOrd="3" destOrd="0" presId="urn:microsoft.com/office/officeart/2005/8/layout/chevron1"/>
    <dgm:cxn modelId="{7583E021-7FCC-4505-849D-D0C7688EA2DD}" type="presParOf" srcId="{0A6E3086-41B0-4C13-BA08-1712139269F9}" destId="{6875067E-3452-4117-BCB8-48E0DEA2D1AD}" srcOrd="4" destOrd="0" presId="urn:microsoft.com/office/officeart/2005/8/layout/chevron1"/>
    <dgm:cxn modelId="{A71C8748-65E2-47ED-B50C-85A9E0A83241}" type="presParOf" srcId="{6875067E-3452-4117-BCB8-48E0DEA2D1AD}" destId="{1C23C0A9-0F59-4E7B-830F-7EC7CE38D1CD}" srcOrd="0" destOrd="0" presId="urn:microsoft.com/office/officeart/2005/8/layout/chevron1"/>
    <dgm:cxn modelId="{1ED88973-BC24-4345-B663-F4EE4A9B50EF}" type="presParOf" srcId="{6875067E-3452-4117-BCB8-48E0DEA2D1AD}" destId="{B27A6B32-6DB7-40EE-8955-E2863455096A}" srcOrd="1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C8CCFD6-6E1D-4CAA-B69E-2FEC00E95102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7EDB86F-9C24-47D0-840B-47F8155FE316}">
      <dgm:prSet phldrT="[Текст]" custT="1"/>
      <dgm:spPr/>
      <dgm:t>
        <a:bodyPr/>
        <a:lstStyle/>
        <a:p>
          <a:r>
            <a:rPr lang="ru-RU" sz="1400" b="0" dirty="0" smtClean="0">
              <a:solidFill>
                <a:schemeClr val="tx1"/>
              </a:solidFill>
            </a:rPr>
            <a:t>Постановление Правительства РФ                              от 14.05.2021 №</a:t>
          </a:r>
          <a:r>
            <a:rPr lang="en-US" sz="1400" b="0" dirty="0" smtClean="0">
              <a:solidFill>
                <a:schemeClr val="tx1"/>
              </a:solidFill>
            </a:rPr>
            <a:t> 731</a:t>
          </a:r>
          <a:r>
            <a:rPr lang="ru-RU" sz="1400" b="0" dirty="0" smtClean="0">
              <a:solidFill>
                <a:schemeClr val="tx1"/>
              </a:solidFill>
            </a:rPr>
            <a:t> (приложение №6), приказ Минсельхоза России от 17.12.2021 №</a:t>
          </a:r>
          <a:r>
            <a:rPr lang="en-US" sz="1400" b="0" dirty="0" smtClean="0">
              <a:solidFill>
                <a:schemeClr val="tx1"/>
              </a:solidFill>
            </a:rPr>
            <a:t> 857</a:t>
          </a:r>
          <a:endParaRPr lang="ru-RU" sz="1400" b="0" dirty="0" smtClean="0">
            <a:solidFill>
              <a:schemeClr val="tx1"/>
            </a:solidFill>
          </a:endParaRPr>
        </a:p>
      </dgm:t>
    </dgm:pt>
    <dgm:pt modelId="{F7B216AF-D0D6-4832-AC1D-7F4727AFABA9}" type="parTrans" cxnId="{C7424035-CCD7-4138-9539-B837491AE1E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4E863EB-6969-4CF1-9E8A-A60097FB65A4}" type="sibTrans" cxnId="{C7424035-CCD7-4138-9539-B837491AE1E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8E1B4741-74BB-4E5F-A32F-3066C7604931}">
      <dgm:prSet phldrT="[Текст]"/>
      <dgm:spPr/>
      <dgm:t>
        <a:bodyPr/>
        <a:lstStyle/>
        <a:p>
          <a:endParaRPr lang="ru-RU" dirty="0">
            <a:solidFill>
              <a:schemeClr val="tx1"/>
            </a:solidFill>
          </a:endParaRPr>
        </a:p>
      </dgm:t>
    </dgm:pt>
    <dgm:pt modelId="{208F82E9-16A7-4F3B-8BA9-2E3667CC8BCD}" type="parTrans" cxnId="{E4900865-A220-4F23-9065-EF4E2CABCD65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048FDF8-CA27-43D4-B9B2-912DE3D2AA34}" type="sibTrans" cxnId="{E4900865-A220-4F23-9065-EF4E2CABCD65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556A4FA1-392E-47FA-8868-BACC96157991}">
      <dgm:prSet custT="1"/>
      <dgm:spPr/>
      <dgm:t>
        <a:bodyPr/>
        <a:lstStyle/>
        <a:p>
          <a:r>
            <a:rPr lang="ru-RU" sz="1400" b="0" dirty="0" smtClean="0">
              <a:solidFill>
                <a:schemeClr val="tx1"/>
              </a:solidFill>
            </a:rPr>
            <a:t>Постановление Правительства НО                                               от 05.07.2016 № 436</a:t>
          </a:r>
          <a:endParaRPr lang="ru-RU" sz="1400" b="0" dirty="0">
            <a:solidFill>
              <a:schemeClr val="tx1"/>
            </a:solidFill>
          </a:endParaRPr>
        </a:p>
      </dgm:t>
    </dgm:pt>
    <dgm:pt modelId="{47747EBE-5C50-45E8-BFD8-0713B77E5D3C}" type="parTrans" cxnId="{D183D0F8-530C-4ACC-8E9F-4BBBD9E4FFC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82927E8-8973-4E62-B7C1-06AF2F6DF368}" type="sibTrans" cxnId="{D183D0F8-530C-4ACC-8E9F-4BBBD9E4FFC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A6E3086-41B0-4C13-BA08-1712139269F9}" type="pres">
      <dgm:prSet presAssocID="{AC8CCFD6-6E1D-4CAA-B69E-2FEC00E9510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5C06C9-992D-4A12-A327-362D68D5EF2C}" type="pres">
      <dgm:prSet presAssocID="{67EDB86F-9C24-47D0-840B-47F8155FE316}" presName="composite" presStyleCnt="0"/>
      <dgm:spPr/>
    </dgm:pt>
    <dgm:pt modelId="{524BBD77-D836-4BEE-A19E-A2052DF9DF1E}" type="pres">
      <dgm:prSet presAssocID="{67EDB86F-9C24-47D0-840B-47F8155FE316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5D1D77-C20F-4633-A23B-C5237EC8937E}" type="pres">
      <dgm:prSet presAssocID="{67EDB86F-9C24-47D0-840B-47F8155FE316}" presName="desTx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7C48C2-6EA7-4665-91A1-5DD97E2A8DEB}" type="pres">
      <dgm:prSet presAssocID="{64E863EB-6969-4CF1-9E8A-A60097FB65A4}" presName="space" presStyleCnt="0"/>
      <dgm:spPr/>
    </dgm:pt>
    <dgm:pt modelId="{0868E3A6-C392-444F-9743-319B3B1EDF00}" type="pres">
      <dgm:prSet presAssocID="{556A4FA1-392E-47FA-8868-BACC96157991}" presName="composite" presStyleCnt="0"/>
      <dgm:spPr/>
    </dgm:pt>
    <dgm:pt modelId="{F22AD7F2-3EEF-4299-9CDF-67168AD17A93}" type="pres">
      <dgm:prSet presAssocID="{556A4FA1-392E-47FA-8868-BACC96157991}" presName="parTx" presStyleLbl="node1" presStyleIdx="1" presStyleCnt="2" custScaleX="8977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00FBD1-1012-4520-A363-6929414C3C50}" type="pres">
      <dgm:prSet presAssocID="{556A4FA1-392E-47FA-8868-BACC96157991}" presName="desTx" presStyleLbl="revTx" presStyleIdx="0" presStyleCnt="1">
        <dgm:presLayoutVars>
          <dgm:bulletEnabled val="1"/>
        </dgm:presLayoutVars>
      </dgm:prSet>
      <dgm:spPr/>
    </dgm:pt>
  </dgm:ptLst>
  <dgm:cxnLst>
    <dgm:cxn modelId="{0BDD1A9D-902C-46E4-AFFE-1FD2A8D9167B}" type="presOf" srcId="{8E1B4741-74BB-4E5F-A32F-3066C7604931}" destId="{B45D1D77-C20F-4633-A23B-C5237EC8937E}" srcOrd="0" destOrd="0" presId="urn:microsoft.com/office/officeart/2005/8/layout/chevron1"/>
    <dgm:cxn modelId="{1C7411CA-2B8C-48B8-9FD3-3A6557ED8E63}" type="presOf" srcId="{67EDB86F-9C24-47D0-840B-47F8155FE316}" destId="{524BBD77-D836-4BEE-A19E-A2052DF9DF1E}" srcOrd="0" destOrd="0" presId="urn:microsoft.com/office/officeart/2005/8/layout/chevron1"/>
    <dgm:cxn modelId="{E4900865-A220-4F23-9065-EF4E2CABCD65}" srcId="{67EDB86F-9C24-47D0-840B-47F8155FE316}" destId="{8E1B4741-74BB-4E5F-A32F-3066C7604931}" srcOrd="0" destOrd="0" parTransId="{208F82E9-16A7-4F3B-8BA9-2E3667CC8BCD}" sibTransId="{0048FDF8-CA27-43D4-B9B2-912DE3D2AA34}"/>
    <dgm:cxn modelId="{70682663-B72D-44BE-9F3A-2B56E293FF4F}" type="presOf" srcId="{556A4FA1-392E-47FA-8868-BACC96157991}" destId="{F22AD7F2-3EEF-4299-9CDF-67168AD17A93}" srcOrd="0" destOrd="0" presId="urn:microsoft.com/office/officeart/2005/8/layout/chevron1"/>
    <dgm:cxn modelId="{D183D0F8-530C-4ACC-8E9F-4BBBD9E4FFC3}" srcId="{AC8CCFD6-6E1D-4CAA-B69E-2FEC00E95102}" destId="{556A4FA1-392E-47FA-8868-BACC96157991}" srcOrd="1" destOrd="0" parTransId="{47747EBE-5C50-45E8-BFD8-0713B77E5D3C}" sibTransId="{182927E8-8973-4E62-B7C1-06AF2F6DF368}"/>
    <dgm:cxn modelId="{A2D168C7-8E92-450B-B827-2FCC0FCABAD5}" type="presOf" srcId="{AC8CCFD6-6E1D-4CAA-B69E-2FEC00E95102}" destId="{0A6E3086-41B0-4C13-BA08-1712139269F9}" srcOrd="0" destOrd="0" presId="urn:microsoft.com/office/officeart/2005/8/layout/chevron1"/>
    <dgm:cxn modelId="{C7424035-CCD7-4138-9539-B837491AE1E3}" srcId="{AC8CCFD6-6E1D-4CAA-B69E-2FEC00E95102}" destId="{67EDB86F-9C24-47D0-840B-47F8155FE316}" srcOrd="0" destOrd="0" parTransId="{F7B216AF-D0D6-4832-AC1D-7F4727AFABA9}" sibTransId="{64E863EB-6969-4CF1-9E8A-A60097FB65A4}"/>
    <dgm:cxn modelId="{83B58245-EA91-4352-8F47-12AB3FCA9481}" type="presParOf" srcId="{0A6E3086-41B0-4C13-BA08-1712139269F9}" destId="{235C06C9-992D-4A12-A327-362D68D5EF2C}" srcOrd="0" destOrd="0" presId="urn:microsoft.com/office/officeart/2005/8/layout/chevron1"/>
    <dgm:cxn modelId="{5754DD03-87CC-4C64-BA48-C1FC338E59BB}" type="presParOf" srcId="{235C06C9-992D-4A12-A327-362D68D5EF2C}" destId="{524BBD77-D836-4BEE-A19E-A2052DF9DF1E}" srcOrd="0" destOrd="0" presId="urn:microsoft.com/office/officeart/2005/8/layout/chevron1"/>
    <dgm:cxn modelId="{6642F405-8EC6-402B-9E56-57BFBE0D9687}" type="presParOf" srcId="{235C06C9-992D-4A12-A327-362D68D5EF2C}" destId="{B45D1D77-C20F-4633-A23B-C5237EC8937E}" srcOrd="1" destOrd="0" presId="urn:microsoft.com/office/officeart/2005/8/layout/chevron1"/>
    <dgm:cxn modelId="{B821B18C-6F32-46F0-830B-527D4DE1DE5E}" type="presParOf" srcId="{0A6E3086-41B0-4C13-BA08-1712139269F9}" destId="{0F7C48C2-6EA7-4665-91A1-5DD97E2A8DEB}" srcOrd="1" destOrd="0" presId="urn:microsoft.com/office/officeart/2005/8/layout/chevron1"/>
    <dgm:cxn modelId="{BBBD35F2-DAC0-44C1-8693-9698982DEFA3}" type="presParOf" srcId="{0A6E3086-41B0-4C13-BA08-1712139269F9}" destId="{0868E3A6-C392-444F-9743-319B3B1EDF00}" srcOrd="2" destOrd="0" presId="urn:microsoft.com/office/officeart/2005/8/layout/chevron1"/>
    <dgm:cxn modelId="{8229FDA3-BC76-4DD5-9C64-37158CCF982C}" type="presParOf" srcId="{0868E3A6-C392-444F-9743-319B3B1EDF00}" destId="{F22AD7F2-3EEF-4299-9CDF-67168AD17A93}" srcOrd="0" destOrd="0" presId="urn:microsoft.com/office/officeart/2005/8/layout/chevron1"/>
    <dgm:cxn modelId="{22AD9574-E1A3-413B-B29A-FDB38CC046B7}" type="presParOf" srcId="{0868E3A6-C392-444F-9743-319B3B1EDF00}" destId="{1800FBD1-1012-4520-A363-6929414C3C50}" srcOrd="1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C8CCFD6-6E1D-4CAA-B69E-2FEC00E95102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7EDB86F-9C24-47D0-840B-47F8155FE316}">
      <dgm:prSet phldrT="[Текст]" custT="1"/>
      <dgm:spPr/>
      <dgm:t>
        <a:bodyPr/>
        <a:lstStyle/>
        <a:p>
          <a:r>
            <a:rPr lang="ru-RU" sz="1400" b="0" dirty="0" smtClean="0">
              <a:solidFill>
                <a:schemeClr val="tx1"/>
              </a:solidFill>
            </a:rPr>
            <a:t>Постановление Правительства РФ                              </a:t>
          </a:r>
          <a:r>
            <a:rPr lang="en-US" sz="1400" b="0" dirty="0" smtClean="0">
              <a:solidFill>
                <a:schemeClr val="tx1"/>
              </a:solidFill>
            </a:rPr>
            <a:t>06.02.2021 N 118</a:t>
          </a:r>
          <a:endParaRPr lang="ru-RU" sz="1400" b="0" dirty="0" smtClean="0">
            <a:solidFill>
              <a:schemeClr val="tx1"/>
            </a:solidFill>
          </a:endParaRPr>
        </a:p>
      </dgm:t>
    </dgm:pt>
    <dgm:pt modelId="{F7B216AF-D0D6-4832-AC1D-7F4727AFABA9}" type="parTrans" cxnId="{C7424035-CCD7-4138-9539-B837491AE1E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4E863EB-6969-4CF1-9E8A-A60097FB65A4}" type="sibTrans" cxnId="{C7424035-CCD7-4138-9539-B837491AE1E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8E1B4741-74BB-4E5F-A32F-3066C7604931}">
      <dgm:prSet phldrT="[Текст]"/>
      <dgm:spPr/>
      <dgm:t>
        <a:bodyPr/>
        <a:lstStyle/>
        <a:p>
          <a:endParaRPr lang="ru-RU" dirty="0">
            <a:solidFill>
              <a:schemeClr val="tx1"/>
            </a:solidFill>
          </a:endParaRPr>
        </a:p>
      </dgm:t>
    </dgm:pt>
    <dgm:pt modelId="{208F82E9-16A7-4F3B-8BA9-2E3667CC8BCD}" type="parTrans" cxnId="{E4900865-A220-4F23-9065-EF4E2CABCD65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048FDF8-CA27-43D4-B9B2-912DE3D2AA34}" type="sibTrans" cxnId="{E4900865-A220-4F23-9065-EF4E2CABCD65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556A4FA1-392E-47FA-8868-BACC96157991}">
      <dgm:prSet custT="1"/>
      <dgm:spPr/>
      <dgm:t>
        <a:bodyPr/>
        <a:lstStyle/>
        <a:p>
          <a:r>
            <a:rPr lang="ru-RU" sz="1400" b="0" dirty="0" smtClean="0">
              <a:solidFill>
                <a:schemeClr val="tx1"/>
              </a:solidFill>
            </a:rPr>
            <a:t>Постановление Правительства НО                                               от 09.03.2023 N 193</a:t>
          </a:r>
          <a:endParaRPr lang="ru-RU" sz="1400" b="0" dirty="0">
            <a:solidFill>
              <a:schemeClr val="tx1"/>
            </a:solidFill>
          </a:endParaRPr>
        </a:p>
      </dgm:t>
    </dgm:pt>
    <dgm:pt modelId="{47747EBE-5C50-45E8-BFD8-0713B77E5D3C}" type="parTrans" cxnId="{D183D0F8-530C-4ACC-8E9F-4BBBD9E4FFC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82927E8-8973-4E62-B7C1-06AF2F6DF368}" type="sibTrans" cxnId="{D183D0F8-530C-4ACC-8E9F-4BBBD9E4FFC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A6E3086-41B0-4C13-BA08-1712139269F9}" type="pres">
      <dgm:prSet presAssocID="{AC8CCFD6-6E1D-4CAA-B69E-2FEC00E9510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5C06C9-992D-4A12-A327-362D68D5EF2C}" type="pres">
      <dgm:prSet presAssocID="{67EDB86F-9C24-47D0-840B-47F8155FE316}" presName="composite" presStyleCnt="0"/>
      <dgm:spPr/>
    </dgm:pt>
    <dgm:pt modelId="{524BBD77-D836-4BEE-A19E-A2052DF9DF1E}" type="pres">
      <dgm:prSet presAssocID="{67EDB86F-9C24-47D0-840B-47F8155FE316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5D1D77-C20F-4633-A23B-C5237EC8937E}" type="pres">
      <dgm:prSet presAssocID="{67EDB86F-9C24-47D0-840B-47F8155FE316}" presName="desTx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7C48C2-6EA7-4665-91A1-5DD97E2A8DEB}" type="pres">
      <dgm:prSet presAssocID="{64E863EB-6969-4CF1-9E8A-A60097FB65A4}" presName="space" presStyleCnt="0"/>
      <dgm:spPr/>
    </dgm:pt>
    <dgm:pt modelId="{0868E3A6-C392-444F-9743-319B3B1EDF00}" type="pres">
      <dgm:prSet presAssocID="{556A4FA1-392E-47FA-8868-BACC96157991}" presName="composite" presStyleCnt="0"/>
      <dgm:spPr/>
    </dgm:pt>
    <dgm:pt modelId="{F22AD7F2-3EEF-4299-9CDF-67168AD17A93}" type="pres">
      <dgm:prSet presAssocID="{556A4FA1-392E-47FA-8868-BACC96157991}" presName="parTx" presStyleLbl="node1" presStyleIdx="1" presStyleCnt="2" custScaleX="8977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00FBD1-1012-4520-A363-6929414C3C50}" type="pres">
      <dgm:prSet presAssocID="{556A4FA1-392E-47FA-8868-BACC96157991}" presName="desTx" presStyleLbl="revTx" presStyleIdx="0" presStyleCnt="1">
        <dgm:presLayoutVars>
          <dgm:bulletEnabled val="1"/>
        </dgm:presLayoutVars>
      </dgm:prSet>
      <dgm:spPr/>
    </dgm:pt>
  </dgm:ptLst>
  <dgm:cxnLst>
    <dgm:cxn modelId="{EE342E76-62AE-4DE1-8E51-B7DF92DA94E2}" type="presOf" srcId="{8E1B4741-74BB-4E5F-A32F-3066C7604931}" destId="{B45D1D77-C20F-4633-A23B-C5237EC8937E}" srcOrd="0" destOrd="0" presId="urn:microsoft.com/office/officeart/2005/8/layout/chevron1"/>
    <dgm:cxn modelId="{D4C092DB-BFCA-4272-85B3-39AC0672439A}" type="presOf" srcId="{556A4FA1-392E-47FA-8868-BACC96157991}" destId="{F22AD7F2-3EEF-4299-9CDF-67168AD17A93}" srcOrd="0" destOrd="0" presId="urn:microsoft.com/office/officeart/2005/8/layout/chevron1"/>
    <dgm:cxn modelId="{E4900865-A220-4F23-9065-EF4E2CABCD65}" srcId="{67EDB86F-9C24-47D0-840B-47F8155FE316}" destId="{8E1B4741-74BB-4E5F-A32F-3066C7604931}" srcOrd="0" destOrd="0" parTransId="{208F82E9-16A7-4F3B-8BA9-2E3667CC8BCD}" sibTransId="{0048FDF8-CA27-43D4-B9B2-912DE3D2AA34}"/>
    <dgm:cxn modelId="{D183D0F8-530C-4ACC-8E9F-4BBBD9E4FFC3}" srcId="{AC8CCFD6-6E1D-4CAA-B69E-2FEC00E95102}" destId="{556A4FA1-392E-47FA-8868-BACC96157991}" srcOrd="1" destOrd="0" parTransId="{47747EBE-5C50-45E8-BFD8-0713B77E5D3C}" sibTransId="{182927E8-8973-4E62-B7C1-06AF2F6DF368}"/>
    <dgm:cxn modelId="{30181654-5C1E-4C0B-A6DF-E2666A302968}" type="presOf" srcId="{AC8CCFD6-6E1D-4CAA-B69E-2FEC00E95102}" destId="{0A6E3086-41B0-4C13-BA08-1712139269F9}" srcOrd="0" destOrd="0" presId="urn:microsoft.com/office/officeart/2005/8/layout/chevron1"/>
    <dgm:cxn modelId="{C7424035-CCD7-4138-9539-B837491AE1E3}" srcId="{AC8CCFD6-6E1D-4CAA-B69E-2FEC00E95102}" destId="{67EDB86F-9C24-47D0-840B-47F8155FE316}" srcOrd="0" destOrd="0" parTransId="{F7B216AF-D0D6-4832-AC1D-7F4727AFABA9}" sibTransId="{64E863EB-6969-4CF1-9E8A-A60097FB65A4}"/>
    <dgm:cxn modelId="{16BBB9BC-CB92-4B42-B91F-F93991D24E0A}" type="presOf" srcId="{67EDB86F-9C24-47D0-840B-47F8155FE316}" destId="{524BBD77-D836-4BEE-A19E-A2052DF9DF1E}" srcOrd="0" destOrd="0" presId="urn:microsoft.com/office/officeart/2005/8/layout/chevron1"/>
    <dgm:cxn modelId="{98875B44-2FD3-40CD-983D-741E3EBFEB3A}" type="presParOf" srcId="{0A6E3086-41B0-4C13-BA08-1712139269F9}" destId="{235C06C9-992D-4A12-A327-362D68D5EF2C}" srcOrd="0" destOrd="0" presId="urn:microsoft.com/office/officeart/2005/8/layout/chevron1"/>
    <dgm:cxn modelId="{E939FD24-9C60-43E1-8E77-85EF3AB533B0}" type="presParOf" srcId="{235C06C9-992D-4A12-A327-362D68D5EF2C}" destId="{524BBD77-D836-4BEE-A19E-A2052DF9DF1E}" srcOrd="0" destOrd="0" presId="urn:microsoft.com/office/officeart/2005/8/layout/chevron1"/>
    <dgm:cxn modelId="{50B8B917-C68D-43F7-BB37-CFB9122245CE}" type="presParOf" srcId="{235C06C9-992D-4A12-A327-362D68D5EF2C}" destId="{B45D1D77-C20F-4633-A23B-C5237EC8937E}" srcOrd="1" destOrd="0" presId="urn:microsoft.com/office/officeart/2005/8/layout/chevron1"/>
    <dgm:cxn modelId="{92642B65-A4B2-46E6-AB24-28486B2DB48F}" type="presParOf" srcId="{0A6E3086-41B0-4C13-BA08-1712139269F9}" destId="{0F7C48C2-6EA7-4665-91A1-5DD97E2A8DEB}" srcOrd="1" destOrd="0" presId="urn:microsoft.com/office/officeart/2005/8/layout/chevron1"/>
    <dgm:cxn modelId="{70FC3E0D-62F2-4AE0-A267-4938FF1E651D}" type="presParOf" srcId="{0A6E3086-41B0-4C13-BA08-1712139269F9}" destId="{0868E3A6-C392-444F-9743-319B3B1EDF00}" srcOrd="2" destOrd="0" presId="urn:microsoft.com/office/officeart/2005/8/layout/chevron1"/>
    <dgm:cxn modelId="{113090D5-8F22-4E5F-AF4F-A03637B4CCD6}" type="presParOf" srcId="{0868E3A6-C392-444F-9743-319B3B1EDF00}" destId="{F22AD7F2-3EEF-4299-9CDF-67168AD17A93}" srcOrd="0" destOrd="0" presId="urn:microsoft.com/office/officeart/2005/8/layout/chevron1"/>
    <dgm:cxn modelId="{5EDCF2A1-2EBE-4D42-BCE5-34983ED192ED}" type="presParOf" srcId="{0868E3A6-C392-444F-9743-319B3B1EDF00}" destId="{1800FBD1-1012-4520-A363-6929414C3C50}" srcOrd="1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D6562F-C313-4602-B9F1-19823D643A93}">
      <dsp:nvSpPr>
        <dsp:cNvPr id="0" name=""/>
        <dsp:cNvSpPr/>
      </dsp:nvSpPr>
      <dsp:spPr>
        <a:xfrm>
          <a:off x="175208" y="304641"/>
          <a:ext cx="4181107" cy="130659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5001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effectLst/>
              <a:latin typeface="+mn-lt"/>
            </a:rPr>
            <a:t>Отсутствие просроченной задолженности по возврату в областной бюджет субсидий, бюджетных инвестиций, предоставленных в том числе в соответствии с иными правовыми актами</a:t>
          </a:r>
          <a:endParaRPr lang="ru-RU" sz="1400" kern="1200" dirty="0">
            <a:latin typeface="+mn-lt"/>
          </a:endParaRPr>
        </a:p>
      </dsp:txBody>
      <dsp:txXfrm>
        <a:off x="175208" y="304641"/>
        <a:ext cx="4181107" cy="1306596"/>
      </dsp:txXfrm>
    </dsp:sp>
    <dsp:sp modelId="{A886A854-52FD-442E-96DF-A2E4D40D52A1}">
      <dsp:nvSpPr>
        <dsp:cNvPr id="0" name=""/>
        <dsp:cNvSpPr/>
      </dsp:nvSpPr>
      <dsp:spPr>
        <a:xfrm>
          <a:off x="995" y="115911"/>
          <a:ext cx="914617" cy="1371925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932041-E967-4F6A-A775-3DB06A2E25DE}">
      <dsp:nvSpPr>
        <dsp:cNvPr id="0" name=""/>
        <dsp:cNvSpPr/>
      </dsp:nvSpPr>
      <dsp:spPr>
        <a:xfrm>
          <a:off x="4782416" y="304641"/>
          <a:ext cx="4181107" cy="130659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5001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+mn-lt"/>
            </a:rPr>
            <a:t>ЮЛ не находится в процессе ликвидации, банкротства, деятельность не должна быть приостановлена, ИП не должны прекратить деятельность в качестве ИП</a:t>
          </a:r>
          <a:endParaRPr lang="ru-RU" sz="1400" kern="1200" dirty="0">
            <a:latin typeface="+mn-lt"/>
          </a:endParaRPr>
        </a:p>
      </dsp:txBody>
      <dsp:txXfrm>
        <a:off x="4782416" y="304641"/>
        <a:ext cx="4181107" cy="1306596"/>
      </dsp:txXfrm>
    </dsp:sp>
    <dsp:sp modelId="{A5658717-2A6F-4931-8864-689962808B5C}">
      <dsp:nvSpPr>
        <dsp:cNvPr id="0" name=""/>
        <dsp:cNvSpPr/>
      </dsp:nvSpPr>
      <dsp:spPr>
        <a:xfrm>
          <a:off x="4608203" y="115911"/>
          <a:ext cx="914617" cy="1371925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4763E1-8D75-430B-943A-3F5DB848FF6E}">
      <dsp:nvSpPr>
        <dsp:cNvPr id="0" name=""/>
        <dsp:cNvSpPr/>
      </dsp:nvSpPr>
      <dsp:spPr>
        <a:xfrm>
          <a:off x="175208" y="1781792"/>
          <a:ext cx="4181107" cy="164201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5001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effectLst/>
              <a:latin typeface="+mn-lt"/>
            </a:rPr>
            <a:t>Не является иностранным ЮЛ, а также российским ЮЛ, в капитале которого доля участия иностранных ЮЛ превышает 50% и местом регистрации которых является государство или территория, включенные Минфином РФ в перечень</a:t>
          </a:r>
          <a:endParaRPr lang="ru-RU" sz="1400" kern="1200" dirty="0">
            <a:latin typeface="+mn-lt"/>
          </a:endParaRPr>
        </a:p>
      </dsp:txBody>
      <dsp:txXfrm>
        <a:off x="175208" y="1781792"/>
        <a:ext cx="4181107" cy="1642012"/>
      </dsp:txXfrm>
    </dsp:sp>
    <dsp:sp modelId="{98ED6E57-7DF2-4291-B6CE-F1F1ED4D4522}">
      <dsp:nvSpPr>
        <dsp:cNvPr id="0" name=""/>
        <dsp:cNvSpPr/>
      </dsp:nvSpPr>
      <dsp:spPr>
        <a:xfrm>
          <a:off x="995" y="1760770"/>
          <a:ext cx="914617" cy="1371925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19AE95-AC38-4C80-9543-0659551B2EB3}">
      <dsp:nvSpPr>
        <dsp:cNvPr id="0" name=""/>
        <dsp:cNvSpPr/>
      </dsp:nvSpPr>
      <dsp:spPr>
        <a:xfrm>
          <a:off x="4782416" y="1820108"/>
          <a:ext cx="4181107" cy="159092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5001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effectLst/>
              <a:latin typeface="+mn-lt"/>
            </a:rPr>
            <a:t>Не получает средства из бюджета из которого планируется предоставление субсидии на основании иных правовых актов на аналогичные цели</a:t>
          </a:r>
          <a:endParaRPr lang="ru-RU" sz="1400" kern="1200" dirty="0">
            <a:latin typeface="+mn-lt"/>
          </a:endParaRPr>
        </a:p>
      </dsp:txBody>
      <dsp:txXfrm>
        <a:off x="4782416" y="1820108"/>
        <a:ext cx="4181107" cy="1590924"/>
      </dsp:txXfrm>
    </dsp:sp>
    <dsp:sp modelId="{BADD24F9-DCBB-4623-A025-5ADC0A4A661B}">
      <dsp:nvSpPr>
        <dsp:cNvPr id="0" name=""/>
        <dsp:cNvSpPr/>
      </dsp:nvSpPr>
      <dsp:spPr>
        <a:xfrm>
          <a:off x="4608203" y="1773542"/>
          <a:ext cx="914617" cy="1371925"/>
        </a:xfrm>
        <a:prstGeom prst="rect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48EEB9-E765-42C2-A898-523124211883}">
      <dsp:nvSpPr>
        <dsp:cNvPr id="0" name=""/>
        <dsp:cNvSpPr/>
      </dsp:nvSpPr>
      <dsp:spPr>
        <a:xfrm>
          <a:off x="175208" y="3625790"/>
          <a:ext cx="4181107" cy="130659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5001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+mn-lt"/>
            </a:rPr>
            <a:t>Не выявлены факты нарушения условий, установленных при получении бюджетных средств, и их нецелевого использования, либо нарушения устранены или возвращены средства в соответствующий бюджет</a:t>
          </a:r>
          <a:endParaRPr lang="ru-RU" sz="1400" kern="1200" dirty="0">
            <a:latin typeface="+mn-lt"/>
          </a:endParaRPr>
        </a:p>
      </dsp:txBody>
      <dsp:txXfrm>
        <a:off x="175208" y="3625790"/>
        <a:ext cx="4181107" cy="1306596"/>
      </dsp:txXfrm>
    </dsp:sp>
    <dsp:sp modelId="{49E1F76D-8639-41F4-8DC5-47607B698879}">
      <dsp:nvSpPr>
        <dsp:cNvPr id="0" name=""/>
        <dsp:cNvSpPr/>
      </dsp:nvSpPr>
      <dsp:spPr>
        <a:xfrm>
          <a:off x="995" y="3573338"/>
          <a:ext cx="914617" cy="1371925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45FF1E-C905-4C34-A446-C5076F29949F}">
      <dsp:nvSpPr>
        <dsp:cNvPr id="0" name=""/>
        <dsp:cNvSpPr/>
      </dsp:nvSpPr>
      <dsp:spPr>
        <a:xfrm>
          <a:off x="4782416" y="3625790"/>
          <a:ext cx="4181107" cy="1306596"/>
        </a:xfrm>
        <a:prstGeom prst="rect">
          <a:avLst/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5001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+mn-lt"/>
            </a:rPr>
            <a:t>Предоставил отчетность о финансово-экономическом состоянии товаропроизводителей агропромышленного комплекса на последнюю отчетную дату</a:t>
          </a:r>
          <a:endParaRPr lang="ru-RU" sz="1400" kern="1200" dirty="0">
            <a:latin typeface="+mn-lt"/>
          </a:endParaRPr>
        </a:p>
      </dsp:txBody>
      <dsp:txXfrm>
        <a:off x="4782416" y="3625790"/>
        <a:ext cx="4181107" cy="1306596"/>
      </dsp:txXfrm>
    </dsp:sp>
    <dsp:sp modelId="{AAAAA527-93E3-4867-9C91-B10A5746D5F8}">
      <dsp:nvSpPr>
        <dsp:cNvPr id="0" name=""/>
        <dsp:cNvSpPr/>
      </dsp:nvSpPr>
      <dsp:spPr>
        <a:xfrm>
          <a:off x="4608203" y="3573338"/>
          <a:ext cx="914617" cy="1371925"/>
        </a:xfrm>
        <a:prstGeom prst="rect">
          <a:avLst/>
        </a:prstGeom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4BBD77-D836-4BEE-A19E-A2052DF9DF1E}">
      <dsp:nvSpPr>
        <dsp:cNvPr id="0" name=""/>
        <dsp:cNvSpPr/>
      </dsp:nvSpPr>
      <dsp:spPr>
        <a:xfrm>
          <a:off x="1801" y="7345"/>
          <a:ext cx="4667623" cy="648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>
              <a:solidFill>
                <a:schemeClr val="tx1"/>
              </a:solidFill>
            </a:rPr>
            <a:t>Постановление Правительства РФ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от 14.07.2012 № 717 (</a:t>
          </a:r>
          <a:r>
            <a:rPr lang="ru-RU" sz="1400" kern="1200" dirty="0" err="1" smtClean="0">
              <a:solidFill>
                <a:schemeClr val="tx1"/>
              </a:solidFill>
            </a:rPr>
            <a:t>приложени</a:t>
          </a:r>
          <a:r>
            <a:rPr lang="en-US" sz="1400" kern="1200" dirty="0" smtClean="0">
              <a:solidFill>
                <a:schemeClr val="tx1"/>
              </a:solidFill>
            </a:rPr>
            <a:t>е </a:t>
          </a:r>
          <a:r>
            <a:rPr lang="ru-RU" sz="1400" kern="1200" dirty="0" smtClean="0">
              <a:solidFill>
                <a:schemeClr val="tx1"/>
              </a:solidFill>
            </a:rPr>
            <a:t>№6)</a:t>
          </a:r>
          <a:endParaRPr lang="ru-RU" sz="1400" b="0" kern="1200" dirty="0" smtClean="0">
            <a:solidFill>
              <a:schemeClr val="tx1"/>
            </a:solidFill>
          </a:endParaRPr>
        </a:p>
      </dsp:txBody>
      <dsp:txXfrm>
        <a:off x="325801" y="7345"/>
        <a:ext cx="4019623" cy="648000"/>
      </dsp:txXfrm>
    </dsp:sp>
    <dsp:sp modelId="{B45D1D77-C20F-4633-A23B-C5237EC8937E}">
      <dsp:nvSpPr>
        <dsp:cNvPr id="0" name=""/>
        <dsp:cNvSpPr/>
      </dsp:nvSpPr>
      <dsp:spPr>
        <a:xfrm>
          <a:off x="1801" y="736345"/>
          <a:ext cx="3734099" cy="21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kern="1200" dirty="0">
            <a:solidFill>
              <a:schemeClr val="tx1"/>
            </a:solidFill>
          </a:endParaRPr>
        </a:p>
      </dsp:txBody>
      <dsp:txXfrm>
        <a:off x="1801" y="736345"/>
        <a:ext cx="3734099" cy="216000"/>
      </dsp:txXfrm>
    </dsp:sp>
    <dsp:sp modelId="{F22AD7F2-3EEF-4299-9CDF-67168AD17A93}">
      <dsp:nvSpPr>
        <dsp:cNvPr id="0" name=""/>
        <dsp:cNvSpPr/>
      </dsp:nvSpPr>
      <dsp:spPr>
        <a:xfrm>
          <a:off x="4692174" y="7345"/>
          <a:ext cx="4190125" cy="648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solidFill>
                <a:schemeClr val="tx1"/>
              </a:solidFill>
            </a:rPr>
            <a:t>Постановление Правительства НО                                               от 24.05.2019  N 291</a:t>
          </a:r>
          <a:endParaRPr lang="ru-RU" sz="1400" b="0" kern="1200" dirty="0">
            <a:solidFill>
              <a:schemeClr val="tx1"/>
            </a:solidFill>
          </a:endParaRPr>
        </a:p>
      </dsp:txBody>
      <dsp:txXfrm>
        <a:off x="5016174" y="7345"/>
        <a:ext cx="3542125" cy="64800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4BBD77-D836-4BEE-A19E-A2052DF9DF1E}">
      <dsp:nvSpPr>
        <dsp:cNvPr id="0" name=""/>
        <dsp:cNvSpPr/>
      </dsp:nvSpPr>
      <dsp:spPr>
        <a:xfrm>
          <a:off x="1801" y="7345"/>
          <a:ext cx="4667623" cy="648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>
              <a:solidFill>
                <a:schemeClr val="tx1"/>
              </a:solidFill>
            </a:rPr>
            <a:t>Постановление Правительства РФ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от 14.07.2012 № 717 (</a:t>
          </a:r>
          <a:r>
            <a:rPr lang="ru-RU" sz="1400" kern="1200" dirty="0" err="1" smtClean="0">
              <a:solidFill>
                <a:schemeClr val="tx1"/>
              </a:solidFill>
            </a:rPr>
            <a:t>приложени</a:t>
          </a:r>
          <a:r>
            <a:rPr lang="en-US" sz="1400" kern="1200" dirty="0" smtClean="0">
              <a:solidFill>
                <a:schemeClr val="tx1"/>
              </a:solidFill>
            </a:rPr>
            <a:t>е </a:t>
          </a:r>
          <a:r>
            <a:rPr lang="ru-RU" sz="1400" kern="1200" dirty="0" smtClean="0">
              <a:solidFill>
                <a:schemeClr val="tx1"/>
              </a:solidFill>
            </a:rPr>
            <a:t>№ 12)</a:t>
          </a:r>
          <a:endParaRPr lang="ru-RU" sz="1400" b="0" kern="1200" dirty="0" smtClean="0">
            <a:solidFill>
              <a:schemeClr val="tx1"/>
            </a:solidFill>
          </a:endParaRPr>
        </a:p>
      </dsp:txBody>
      <dsp:txXfrm>
        <a:off x="325801" y="7345"/>
        <a:ext cx="4019623" cy="648000"/>
      </dsp:txXfrm>
    </dsp:sp>
    <dsp:sp modelId="{B45D1D77-C20F-4633-A23B-C5237EC8937E}">
      <dsp:nvSpPr>
        <dsp:cNvPr id="0" name=""/>
        <dsp:cNvSpPr/>
      </dsp:nvSpPr>
      <dsp:spPr>
        <a:xfrm>
          <a:off x="1801" y="736345"/>
          <a:ext cx="3734099" cy="21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kern="1200" dirty="0">
            <a:solidFill>
              <a:schemeClr val="tx1"/>
            </a:solidFill>
          </a:endParaRPr>
        </a:p>
      </dsp:txBody>
      <dsp:txXfrm>
        <a:off x="1801" y="736345"/>
        <a:ext cx="3734099" cy="216000"/>
      </dsp:txXfrm>
    </dsp:sp>
    <dsp:sp modelId="{F22AD7F2-3EEF-4299-9CDF-67168AD17A93}">
      <dsp:nvSpPr>
        <dsp:cNvPr id="0" name=""/>
        <dsp:cNvSpPr/>
      </dsp:nvSpPr>
      <dsp:spPr>
        <a:xfrm>
          <a:off x="4692174" y="7345"/>
          <a:ext cx="4190125" cy="648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0" kern="1200" dirty="0" smtClean="0">
              <a:solidFill>
                <a:schemeClr val="tx1"/>
              </a:solidFill>
            </a:rPr>
            <a:t>Постановление Правительства НО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solidFill>
                <a:schemeClr val="tx1"/>
              </a:solidFill>
            </a:rPr>
            <a:t>от 14.07.2022 № 535</a:t>
          </a:r>
          <a:endParaRPr lang="ru-RU" sz="1400" b="0" kern="1200" dirty="0">
            <a:solidFill>
              <a:schemeClr val="tx1"/>
            </a:solidFill>
          </a:endParaRPr>
        </a:p>
      </dsp:txBody>
      <dsp:txXfrm>
        <a:off x="5016174" y="7345"/>
        <a:ext cx="3542125" cy="64800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4BBD77-D836-4BEE-A19E-A2052DF9DF1E}">
      <dsp:nvSpPr>
        <dsp:cNvPr id="0" name=""/>
        <dsp:cNvSpPr/>
      </dsp:nvSpPr>
      <dsp:spPr>
        <a:xfrm>
          <a:off x="119727" y="0"/>
          <a:ext cx="4612900" cy="62937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>
              <a:solidFill>
                <a:schemeClr val="tx1"/>
              </a:solidFill>
            </a:rPr>
            <a:t>Постановление Правительства РФ 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>
              <a:solidFill>
                <a:schemeClr val="tx1"/>
              </a:solidFill>
            </a:rPr>
            <a:t>от 14.07.2012 № 717 (</a:t>
          </a:r>
          <a:r>
            <a:rPr lang="ru-RU" sz="1400" kern="1200" dirty="0" err="1" smtClean="0">
              <a:solidFill>
                <a:schemeClr val="tx1"/>
              </a:solidFill>
            </a:rPr>
            <a:t>приложени</a:t>
          </a:r>
          <a:r>
            <a:rPr lang="en-US" sz="1400" kern="1200" dirty="0" smtClean="0">
              <a:solidFill>
                <a:schemeClr val="tx1"/>
              </a:solidFill>
            </a:rPr>
            <a:t>е </a:t>
          </a:r>
          <a:r>
            <a:rPr lang="ru-RU" sz="1400" kern="1200" dirty="0" smtClean="0">
              <a:solidFill>
                <a:schemeClr val="tx1"/>
              </a:solidFill>
            </a:rPr>
            <a:t>№12 (1))</a:t>
          </a:r>
        </a:p>
      </dsp:txBody>
      <dsp:txXfrm>
        <a:off x="434417" y="0"/>
        <a:ext cx="3983521" cy="629379"/>
      </dsp:txXfrm>
    </dsp:sp>
    <dsp:sp modelId="{B45D1D77-C20F-4633-A23B-C5237EC8937E}">
      <dsp:nvSpPr>
        <dsp:cNvPr id="0" name=""/>
        <dsp:cNvSpPr/>
      </dsp:nvSpPr>
      <dsp:spPr>
        <a:xfrm>
          <a:off x="119727" y="0"/>
          <a:ext cx="3690320" cy="6293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>
            <a:solidFill>
              <a:schemeClr val="tx1"/>
            </a:solidFill>
          </a:endParaRPr>
        </a:p>
      </dsp:txBody>
      <dsp:txXfrm>
        <a:off x="119727" y="0"/>
        <a:ext cx="3690320" cy="629379"/>
      </dsp:txXfrm>
    </dsp:sp>
    <dsp:sp modelId="{F22AD7F2-3EEF-4299-9CDF-67168AD17A93}">
      <dsp:nvSpPr>
        <dsp:cNvPr id="0" name=""/>
        <dsp:cNvSpPr/>
      </dsp:nvSpPr>
      <dsp:spPr>
        <a:xfrm>
          <a:off x="4661539" y="0"/>
          <a:ext cx="4156747" cy="62937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>
              <a:solidFill>
                <a:schemeClr val="tx1"/>
              </a:solidFill>
            </a:rPr>
            <a:t>Постановление Правительства НО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от 15.12.2022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4976229" y="0"/>
        <a:ext cx="3527368" cy="62937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E31719-5B5B-48FD-966C-3923000E75D6}">
      <dsp:nvSpPr>
        <dsp:cNvPr id="0" name=""/>
        <dsp:cNvSpPr/>
      </dsp:nvSpPr>
      <dsp:spPr>
        <a:xfrm>
          <a:off x="1003979" y="0"/>
          <a:ext cx="3821228" cy="53458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Постановление Правительства РФ от 2</a:t>
          </a:r>
          <a:r>
            <a:rPr lang="en-US" sz="1400" kern="1200" dirty="0" smtClean="0">
              <a:solidFill>
                <a:schemeClr val="tx1"/>
              </a:solidFill>
            </a:rPr>
            <a:t>6</a:t>
          </a:r>
          <a:r>
            <a:rPr lang="ru-RU" sz="1400" kern="1200" dirty="0" smtClean="0">
              <a:solidFill>
                <a:schemeClr val="tx1"/>
              </a:solidFill>
            </a:rPr>
            <a:t>.</a:t>
          </a:r>
          <a:r>
            <a:rPr lang="en-US" sz="1400" kern="1200" dirty="0" smtClean="0">
              <a:solidFill>
                <a:schemeClr val="tx1"/>
              </a:solidFill>
            </a:rPr>
            <a:t>04</a:t>
          </a:r>
          <a:r>
            <a:rPr lang="ru-RU" sz="1400" kern="1200" dirty="0" smtClean="0">
              <a:solidFill>
                <a:schemeClr val="tx1"/>
              </a:solidFill>
            </a:rPr>
            <a:t>.201</a:t>
          </a:r>
          <a:r>
            <a:rPr lang="en-US" sz="1400" kern="1200" dirty="0" smtClean="0">
              <a:solidFill>
                <a:schemeClr val="tx1"/>
              </a:solidFill>
            </a:rPr>
            <a:t>9</a:t>
          </a:r>
          <a:r>
            <a:rPr lang="ru-RU" sz="1400" kern="1200" dirty="0" smtClean="0">
              <a:solidFill>
                <a:schemeClr val="tx1"/>
              </a:solidFill>
            </a:rPr>
            <a:t> № </a:t>
          </a:r>
          <a:r>
            <a:rPr lang="en-US" sz="1400" kern="1200" dirty="0" smtClean="0">
              <a:solidFill>
                <a:schemeClr val="tx1"/>
              </a:solidFill>
            </a:rPr>
            <a:t>512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1271271" y="0"/>
        <a:ext cx="3286644" cy="534584"/>
      </dsp:txXfrm>
    </dsp:sp>
    <dsp:sp modelId="{08E459CB-98AD-4815-A019-0698B29C73F7}">
      <dsp:nvSpPr>
        <dsp:cNvPr id="0" name=""/>
        <dsp:cNvSpPr/>
      </dsp:nvSpPr>
      <dsp:spPr>
        <a:xfrm>
          <a:off x="5021612" y="0"/>
          <a:ext cx="4059498" cy="53458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36000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>
              <a:solidFill>
                <a:schemeClr val="tx1"/>
              </a:solidFill>
            </a:rPr>
            <a:t>Приказ Минсельхоза России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400" kern="1200" dirty="0" err="1" smtClean="0">
              <a:solidFill>
                <a:schemeClr val="tx1"/>
              </a:solidFill>
            </a:rPr>
            <a:t>от</a:t>
          </a:r>
          <a:r>
            <a:rPr lang="en-US" sz="1400" kern="1200" dirty="0" smtClean="0">
              <a:solidFill>
                <a:schemeClr val="tx1"/>
              </a:solidFill>
            </a:rPr>
            <a:t> 09.07.2019 № 388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5288904" y="0"/>
        <a:ext cx="3524914" cy="53458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E31719-5B5B-48FD-966C-3923000E75D6}">
      <dsp:nvSpPr>
        <dsp:cNvPr id="0" name=""/>
        <dsp:cNvSpPr/>
      </dsp:nvSpPr>
      <dsp:spPr>
        <a:xfrm>
          <a:off x="4808" y="0"/>
          <a:ext cx="4926357" cy="52293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Постановление Правительства РФ от 15.</a:t>
          </a:r>
          <a:r>
            <a:rPr lang="en-US" sz="1400" kern="1200" dirty="0" smtClean="0">
              <a:solidFill>
                <a:schemeClr val="tx1"/>
              </a:solidFill>
            </a:rPr>
            <a:t>0</a:t>
          </a:r>
          <a:r>
            <a:rPr lang="ru-RU" sz="1400" kern="1200" dirty="0" smtClean="0">
              <a:solidFill>
                <a:schemeClr val="tx1"/>
              </a:solidFill>
            </a:rPr>
            <a:t>9.2017 №1104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266277" y="0"/>
        <a:ext cx="4403420" cy="522937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9754BB-C4E6-4E25-8900-28BE1C8101C6}">
      <dsp:nvSpPr>
        <dsp:cNvPr id="0" name=""/>
        <dsp:cNvSpPr/>
      </dsp:nvSpPr>
      <dsp:spPr>
        <a:xfrm>
          <a:off x="342068" y="397610"/>
          <a:ext cx="4111527" cy="100368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9832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Развитие молочного скотоводства (строительство/реконструкция)</a:t>
          </a:r>
          <a:endParaRPr lang="ru-RU" sz="1900" kern="1200" dirty="0"/>
        </a:p>
      </dsp:txBody>
      <dsp:txXfrm>
        <a:off x="342068" y="397610"/>
        <a:ext cx="4111527" cy="1003689"/>
      </dsp:txXfrm>
    </dsp:sp>
    <dsp:sp modelId="{1803BF43-4471-461A-BF71-3AB03948D990}">
      <dsp:nvSpPr>
        <dsp:cNvPr id="0" name=""/>
        <dsp:cNvSpPr/>
      </dsp:nvSpPr>
      <dsp:spPr>
        <a:xfrm>
          <a:off x="0" y="211437"/>
          <a:ext cx="899389" cy="105387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BC12DF-054B-47E6-998E-9D0D1B9E9CA1}">
      <dsp:nvSpPr>
        <dsp:cNvPr id="0" name=""/>
        <dsp:cNvSpPr/>
      </dsp:nvSpPr>
      <dsp:spPr>
        <a:xfrm>
          <a:off x="5349973" y="408651"/>
          <a:ext cx="4246455" cy="100368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9832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Развитие мясного скотоводства</a:t>
          </a:r>
          <a:endParaRPr lang="ru-RU" sz="1900" kern="1200" dirty="0"/>
        </a:p>
      </dsp:txBody>
      <dsp:txXfrm>
        <a:off x="5349973" y="408651"/>
        <a:ext cx="4246455" cy="1003689"/>
      </dsp:txXfrm>
    </dsp:sp>
    <dsp:sp modelId="{EC41F039-80D1-4C56-AD34-B7363CC0CFF3}">
      <dsp:nvSpPr>
        <dsp:cNvPr id="0" name=""/>
        <dsp:cNvSpPr/>
      </dsp:nvSpPr>
      <dsp:spPr>
        <a:xfrm>
          <a:off x="4883506" y="239586"/>
          <a:ext cx="928912" cy="1053873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6CC553-8C4F-4BCD-ADEB-14DEEA059095}">
      <dsp:nvSpPr>
        <dsp:cNvPr id="0" name=""/>
        <dsp:cNvSpPr/>
      </dsp:nvSpPr>
      <dsp:spPr>
        <a:xfrm>
          <a:off x="342068" y="1661143"/>
          <a:ext cx="4111527" cy="100368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9832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Техническая и технологическая модернизация</a:t>
          </a:r>
          <a:endParaRPr lang="ru-RU" sz="1900" kern="1200" dirty="0"/>
        </a:p>
      </dsp:txBody>
      <dsp:txXfrm>
        <a:off x="342068" y="1661143"/>
        <a:ext cx="4111527" cy="1003689"/>
      </dsp:txXfrm>
    </dsp:sp>
    <dsp:sp modelId="{A5DDF156-8BBE-4BFF-A70E-E5E371A4335D}">
      <dsp:nvSpPr>
        <dsp:cNvPr id="0" name=""/>
        <dsp:cNvSpPr/>
      </dsp:nvSpPr>
      <dsp:spPr>
        <a:xfrm>
          <a:off x="42918" y="1548477"/>
          <a:ext cx="899389" cy="105387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8000" r="-2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034C36-CB59-412E-91D6-3E82A6B39BFB}">
      <dsp:nvSpPr>
        <dsp:cNvPr id="0" name=""/>
        <dsp:cNvSpPr/>
      </dsp:nvSpPr>
      <dsp:spPr>
        <a:xfrm>
          <a:off x="5349973" y="1672184"/>
          <a:ext cx="4246455" cy="100368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9832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Поддержка производства льна</a:t>
          </a:r>
          <a:endParaRPr lang="ru-RU" sz="1900" kern="1200" dirty="0"/>
        </a:p>
      </dsp:txBody>
      <dsp:txXfrm>
        <a:off x="5349973" y="1672184"/>
        <a:ext cx="4246455" cy="1003689"/>
      </dsp:txXfrm>
    </dsp:sp>
    <dsp:sp modelId="{C5692928-0A7C-4A48-BD7D-7395964F6CC6}">
      <dsp:nvSpPr>
        <dsp:cNvPr id="0" name=""/>
        <dsp:cNvSpPr/>
      </dsp:nvSpPr>
      <dsp:spPr>
        <a:xfrm>
          <a:off x="4903719" y="1568396"/>
          <a:ext cx="928912" cy="1053873"/>
        </a:xfrm>
        <a:prstGeom prst="rect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736E27-C389-4517-95DD-A544D0981866}">
      <dsp:nvSpPr>
        <dsp:cNvPr id="0" name=""/>
        <dsp:cNvSpPr/>
      </dsp:nvSpPr>
      <dsp:spPr>
        <a:xfrm>
          <a:off x="481717" y="2924676"/>
          <a:ext cx="3974126" cy="100368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9832" tIns="72390" rIns="72390" bIns="72390" numCol="1" spcCol="1270" anchor="ctr" anchorCtr="0">
          <a:noAutofit/>
        </a:bodyPr>
        <a:lstStyle/>
        <a:p>
          <a:pPr lvl="0" algn="just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Областная программа льготного кредитования</a:t>
          </a:r>
          <a:endParaRPr lang="ru-RU" sz="1900" kern="1200" dirty="0"/>
        </a:p>
      </dsp:txBody>
      <dsp:txXfrm>
        <a:off x="481717" y="2924676"/>
        <a:ext cx="3974126" cy="1003689"/>
      </dsp:txXfrm>
    </dsp:sp>
    <dsp:sp modelId="{0B44B75B-7D46-449E-B957-660096095E46}">
      <dsp:nvSpPr>
        <dsp:cNvPr id="0" name=""/>
        <dsp:cNvSpPr/>
      </dsp:nvSpPr>
      <dsp:spPr>
        <a:xfrm>
          <a:off x="61282" y="2782144"/>
          <a:ext cx="869340" cy="1053873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3000" r="-3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6B9CF6-CFCE-4C71-8FFF-ABC11BB61C68}">
      <dsp:nvSpPr>
        <dsp:cNvPr id="0" name=""/>
        <dsp:cNvSpPr/>
      </dsp:nvSpPr>
      <dsp:spPr>
        <a:xfrm>
          <a:off x="5491870" y="2935717"/>
          <a:ext cx="4104558" cy="100368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9832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Поддержка кадрового потенциала</a:t>
          </a:r>
          <a:endParaRPr lang="ru-RU" sz="1900" kern="1200" dirty="0"/>
        </a:p>
      </dsp:txBody>
      <dsp:txXfrm>
        <a:off x="5491870" y="2935717"/>
        <a:ext cx="4104558" cy="1003689"/>
      </dsp:txXfrm>
    </dsp:sp>
    <dsp:sp modelId="{90971FB5-7171-4DE5-B324-F4B8D7593816}">
      <dsp:nvSpPr>
        <dsp:cNvPr id="0" name=""/>
        <dsp:cNvSpPr/>
      </dsp:nvSpPr>
      <dsp:spPr>
        <a:xfrm>
          <a:off x="4921496" y="2849528"/>
          <a:ext cx="904385" cy="1053873"/>
        </a:xfrm>
        <a:prstGeom prst="rect">
          <a:avLst/>
        </a:prstGeom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B62940-2A6C-4C45-B650-EC55F805D944}">
      <dsp:nvSpPr>
        <dsp:cNvPr id="0" name=""/>
        <dsp:cNvSpPr/>
      </dsp:nvSpPr>
      <dsp:spPr>
        <a:xfrm>
          <a:off x="2623517" y="4131846"/>
          <a:ext cx="3974126" cy="100368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9832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Развитие овощеводства защищенного грунта</a:t>
          </a:r>
          <a:endParaRPr lang="ru-RU" sz="1900" kern="1200" dirty="0"/>
        </a:p>
      </dsp:txBody>
      <dsp:txXfrm>
        <a:off x="2623517" y="4131846"/>
        <a:ext cx="3974126" cy="1003689"/>
      </dsp:txXfrm>
    </dsp:sp>
    <dsp:sp modelId="{02EA1C2C-B790-43D1-B0B0-6E834A6B8820}">
      <dsp:nvSpPr>
        <dsp:cNvPr id="0" name=""/>
        <dsp:cNvSpPr/>
      </dsp:nvSpPr>
      <dsp:spPr>
        <a:xfrm>
          <a:off x="2225628" y="4055098"/>
          <a:ext cx="869340" cy="1053873"/>
        </a:xfrm>
        <a:prstGeom prst="rect">
          <a:avLst/>
        </a:prstGeom>
        <a:blipFill rotWithShape="1">
          <a:blip xmlns:r="http://schemas.openxmlformats.org/officeDocument/2006/relationships" r:embed="rId7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985426-086A-44A3-B9AE-D0A52165E426}">
      <dsp:nvSpPr>
        <dsp:cNvPr id="0" name=""/>
        <dsp:cNvSpPr/>
      </dsp:nvSpPr>
      <dsp:spPr>
        <a:xfrm>
          <a:off x="0" y="0"/>
          <a:ext cx="7121830" cy="37919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Постановление Правительства НО от 27.02.2014 № 131 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189596" y="0"/>
        <a:ext cx="6742638" cy="379192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985426-086A-44A3-B9AE-D0A52165E426}">
      <dsp:nvSpPr>
        <dsp:cNvPr id="0" name=""/>
        <dsp:cNvSpPr/>
      </dsp:nvSpPr>
      <dsp:spPr>
        <a:xfrm>
          <a:off x="0" y="0"/>
          <a:ext cx="7121830" cy="4529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tx1"/>
              </a:solidFill>
            </a:rPr>
            <a:t>Постановление Правительства НО от 04.02.2015 № 47 </a:t>
          </a:r>
          <a:endParaRPr lang="ru-RU" sz="2200" kern="1200" dirty="0">
            <a:solidFill>
              <a:schemeClr val="tx1"/>
            </a:solidFill>
          </a:endParaRPr>
        </a:p>
      </dsp:txBody>
      <dsp:txXfrm>
        <a:off x="226481" y="0"/>
        <a:ext cx="6668868" cy="452962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985426-086A-44A3-B9AE-D0A52165E426}">
      <dsp:nvSpPr>
        <dsp:cNvPr id="0" name=""/>
        <dsp:cNvSpPr/>
      </dsp:nvSpPr>
      <dsp:spPr>
        <a:xfrm>
          <a:off x="0" y="0"/>
          <a:ext cx="9014485" cy="33962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Постановление Правительства НО от 15.12.2015 № 834 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169813" y="0"/>
        <a:ext cx="8674859" cy="3396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EAB786-2612-4561-A564-7BA33F658C16}">
      <dsp:nvSpPr>
        <dsp:cNvPr id="0" name=""/>
        <dsp:cNvSpPr/>
      </dsp:nvSpPr>
      <dsp:spPr>
        <a:xfrm>
          <a:off x="2934" y="0"/>
          <a:ext cx="3575579" cy="77566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>
              <a:solidFill>
                <a:schemeClr val="tx1"/>
              </a:solidFill>
            </a:rPr>
            <a:t>Постановление Правительства РФ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>
              <a:solidFill>
                <a:schemeClr val="tx1"/>
              </a:solidFill>
            </a:rPr>
            <a:t>от 14.07.2012 № 717     (приложение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ru-RU" sz="1400" kern="1200" dirty="0" smtClean="0">
              <a:solidFill>
                <a:schemeClr val="tx1"/>
              </a:solidFill>
            </a:rPr>
            <a:t>№</a:t>
          </a:r>
          <a:r>
            <a:rPr lang="en-US" sz="1400" kern="1200" dirty="0" smtClean="0">
              <a:solidFill>
                <a:schemeClr val="tx1"/>
              </a:solidFill>
            </a:rPr>
            <a:t>7</a:t>
          </a:r>
          <a:r>
            <a:rPr lang="ru-RU" sz="1400" kern="1200" dirty="0" smtClean="0">
              <a:solidFill>
                <a:schemeClr val="tx1"/>
              </a:solidFill>
            </a:rPr>
            <a:t>)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390765" y="0"/>
        <a:ext cx="2799918" cy="775661"/>
      </dsp:txXfrm>
    </dsp:sp>
    <dsp:sp modelId="{194DB862-E893-433E-8B1A-C6E1924F6A56}">
      <dsp:nvSpPr>
        <dsp:cNvPr id="0" name=""/>
        <dsp:cNvSpPr/>
      </dsp:nvSpPr>
      <dsp:spPr>
        <a:xfrm>
          <a:off x="3220956" y="0"/>
          <a:ext cx="3575579" cy="77566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>
              <a:solidFill>
                <a:schemeClr val="tx1"/>
              </a:solidFill>
            </a:rPr>
            <a:t>Постановление Правительства НО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>
              <a:solidFill>
                <a:schemeClr val="tx1"/>
              </a:solidFill>
            </a:rPr>
            <a:t>от 13.0</a:t>
          </a:r>
          <a:r>
            <a:rPr lang="en-US" sz="1400" kern="1200" dirty="0" smtClean="0">
              <a:solidFill>
                <a:schemeClr val="tx1"/>
              </a:solidFill>
            </a:rPr>
            <a:t>3</a:t>
          </a:r>
          <a:r>
            <a:rPr lang="ru-RU" sz="1400" kern="1200" dirty="0" smtClean="0">
              <a:solidFill>
                <a:schemeClr val="tx1"/>
              </a:solidFill>
            </a:rPr>
            <a:t>.20</a:t>
          </a:r>
          <a:r>
            <a:rPr lang="en-US" sz="1400" kern="1200" dirty="0" smtClean="0">
              <a:solidFill>
                <a:schemeClr val="tx1"/>
              </a:solidFill>
            </a:rPr>
            <a:t>20</a:t>
          </a:r>
          <a:r>
            <a:rPr lang="ru-RU" sz="1400" kern="1200" dirty="0" smtClean="0">
              <a:solidFill>
                <a:schemeClr val="tx1"/>
              </a:solidFill>
            </a:rPr>
            <a:t> № </a:t>
          </a:r>
          <a:r>
            <a:rPr lang="en-US" sz="1400" kern="1200" dirty="0" smtClean="0">
              <a:solidFill>
                <a:schemeClr val="tx1"/>
              </a:solidFill>
            </a:rPr>
            <a:t>207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3608787" y="0"/>
        <a:ext cx="2799918" cy="775661"/>
      </dsp:txXfrm>
    </dsp:sp>
    <dsp:sp modelId="{24C89AC1-D8D1-4A26-9BB9-6CE24A5CFFFD}">
      <dsp:nvSpPr>
        <dsp:cNvPr id="0" name=""/>
        <dsp:cNvSpPr/>
      </dsp:nvSpPr>
      <dsp:spPr>
        <a:xfrm>
          <a:off x="6438978" y="0"/>
          <a:ext cx="3575579" cy="77566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>
              <a:solidFill>
                <a:schemeClr val="tx1"/>
              </a:solidFill>
            </a:rPr>
            <a:t>Приказы Минсельхозпрода НО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>
              <a:solidFill>
                <a:schemeClr val="tx1"/>
              </a:solidFill>
            </a:rPr>
            <a:t>от 27.01.2021 №28,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>
              <a:solidFill>
                <a:schemeClr val="tx1"/>
              </a:solidFill>
            </a:rPr>
            <a:t>от 18.01.2022 № 16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6826809" y="0"/>
        <a:ext cx="2799918" cy="775661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985426-086A-44A3-B9AE-D0A52165E426}">
      <dsp:nvSpPr>
        <dsp:cNvPr id="0" name=""/>
        <dsp:cNvSpPr/>
      </dsp:nvSpPr>
      <dsp:spPr>
        <a:xfrm>
          <a:off x="0" y="0"/>
          <a:ext cx="8994692" cy="37772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Постановление Правительства НО от 15.12.2015 № 834 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188863" y="0"/>
        <a:ext cx="8616966" cy="377726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985426-086A-44A3-B9AE-D0A52165E426}">
      <dsp:nvSpPr>
        <dsp:cNvPr id="0" name=""/>
        <dsp:cNvSpPr/>
      </dsp:nvSpPr>
      <dsp:spPr>
        <a:xfrm>
          <a:off x="0" y="0"/>
          <a:ext cx="8848013" cy="37772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Постановление Правительства НО от 15.12.2015 № 834 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188863" y="0"/>
        <a:ext cx="8470287" cy="377726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985426-086A-44A3-B9AE-D0A52165E426}">
      <dsp:nvSpPr>
        <dsp:cNvPr id="0" name=""/>
        <dsp:cNvSpPr/>
      </dsp:nvSpPr>
      <dsp:spPr>
        <a:xfrm>
          <a:off x="0" y="0"/>
          <a:ext cx="8994692" cy="37772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Постановление Правительства НО от 15.12.2015 № 834 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188863" y="0"/>
        <a:ext cx="8616966" cy="377726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D6562F-C313-4602-B9F1-19823D643A93}">
      <dsp:nvSpPr>
        <dsp:cNvPr id="0" name=""/>
        <dsp:cNvSpPr/>
      </dsp:nvSpPr>
      <dsp:spPr>
        <a:xfrm>
          <a:off x="215686" y="265903"/>
          <a:ext cx="4097488" cy="136049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8000" tIns="0" rIns="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u="sng" kern="1200" dirty="0" smtClean="0">
              <a:effectLst/>
              <a:latin typeface="+mn-lt"/>
              <a:ea typeface="Times New Roman" panose="02020603050405020304" pitchFamily="18" charset="0"/>
            </a:rPr>
            <a:t>Ежемесячная выплата молодым специалистам (до 35 лет) в течение            2-х лет: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effectLst/>
              <a:latin typeface="+mn-lt"/>
            </a:rPr>
            <a:t>С высшим образованием </a:t>
          </a:r>
          <a:r>
            <a:rPr lang="ru-RU" sz="1400" kern="1200" dirty="0" smtClean="0">
              <a:latin typeface="+mn-lt"/>
            </a:rPr>
            <a:t>–</a:t>
          </a:r>
          <a:r>
            <a:rPr lang="ru-RU" sz="1400" kern="1200" dirty="0" smtClean="0">
              <a:effectLst/>
              <a:latin typeface="+mn-lt"/>
            </a:rPr>
            <a:t> 8 000 руб.;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effectLst/>
              <a:latin typeface="+mn-lt"/>
            </a:rPr>
            <a:t>Со средним профессиональным образованием </a:t>
          </a:r>
          <a:r>
            <a:rPr lang="ru-RU" sz="1400" kern="1200" dirty="0" smtClean="0">
              <a:latin typeface="+mn-lt"/>
            </a:rPr>
            <a:t>–</a:t>
          </a:r>
          <a:r>
            <a:rPr lang="ru-RU" sz="1400" kern="1200" dirty="0" smtClean="0">
              <a:effectLst/>
              <a:latin typeface="+mn-lt"/>
            </a:rPr>
            <a:t> 6 000 руб.</a:t>
          </a:r>
          <a:endParaRPr lang="ru-RU" sz="1400" kern="1200" dirty="0">
            <a:latin typeface="+mn-lt"/>
          </a:endParaRPr>
        </a:p>
      </dsp:txBody>
      <dsp:txXfrm>
        <a:off x="215686" y="265903"/>
        <a:ext cx="4097488" cy="1360494"/>
      </dsp:txXfrm>
    </dsp:sp>
    <dsp:sp modelId="{A886A854-52FD-442E-96DF-A2E4D40D52A1}">
      <dsp:nvSpPr>
        <dsp:cNvPr id="0" name=""/>
        <dsp:cNvSpPr/>
      </dsp:nvSpPr>
      <dsp:spPr>
        <a:xfrm>
          <a:off x="44957" y="120962"/>
          <a:ext cx="896325" cy="1344488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4000" r="-4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4763E1-8D75-430B-943A-3F5DB848FF6E}">
      <dsp:nvSpPr>
        <dsp:cNvPr id="0" name=""/>
        <dsp:cNvSpPr/>
      </dsp:nvSpPr>
      <dsp:spPr>
        <a:xfrm>
          <a:off x="4750034" y="298958"/>
          <a:ext cx="4097488" cy="131642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7302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 smtClean="0">
            <a:effectLst/>
            <a:latin typeface="+mn-lt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u="sng" kern="1200" dirty="0" smtClean="0">
              <a:effectLst/>
              <a:latin typeface="+mn-lt"/>
            </a:rPr>
            <a:t>Ежемесячная выплата молодым работникам (до 35 лет) в течение            2-х лет </a:t>
          </a:r>
          <a:r>
            <a:rPr lang="ru-RU" sz="1400" kern="1200" dirty="0" smtClean="0">
              <a:latin typeface="+mn-lt"/>
            </a:rPr>
            <a:t>–</a:t>
          </a:r>
          <a:r>
            <a:rPr lang="ru-RU" sz="1400" kern="1200" dirty="0" smtClean="0">
              <a:effectLst/>
              <a:latin typeface="+mn-lt"/>
            </a:rPr>
            <a:t> 4 000 руб.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 smtClean="0">
            <a:effectLst/>
            <a:latin typeface="+mn-lt"/>
          </a:endParaRPr>
        </a:p>
      </dsp:txBody>
      <dsp:txXfrm>
        <a:off x="4750034" y="298958"/>
        <a:ext cx="4097488" cy="1316420"/>
      </dsp:txXfrm>
    </dsp:sp>
    <dsp:sp modelId="{98ED6E57-7DF2-4291-B6CE-F1F1ED4D4522}">
      <dsp:nvSpPr>
        <dsp:cNvPr id="0" name=""/>
        <dsp:cNvSpPr/>
      </dsp:nvSpPr>
      <dsp:spPr>
        <a:xfrm>
          <a:off x="4579305" y="131980"/>
          <a:ext cx="896325" cy="1344488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19AE95-AC38-4C80-9543-0659551B2EB3}">
      <dsp:nvSpPr>
        <dsp:cNvPr id="0" name=""/>
        <dsp:cNvSpPr/>
      </dsp:nvSpPr>
      <dsp:spPr>
        <a:xfrm>
          <a:off x="215686" y="1772939"/>
          <a:ext cx="4097488" cy="174794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7302" tIns="53340" rIns="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1" u="sng" kern="1200" dirty="0" smtClean="0">
              <a:effectLst/>
              <a:latin typeface="+mn-lt"/>
              <a:ea typeface="Times New Roman" panose="02020603050405020304" pitchFamily="18" charset="0"/>
            </a:rPr>
            <a:t>Пособие молодым специалистам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u="sng" kern="1200" dirty="0" smtClean="0">
              <a:effectLst/>
              <a:latin typeface="+mn-lt"/>
              <a:ea typeface="Times New Roman" panose="02020603050405020304" pitchFamily="18" charset="0"/>
            </a:rPr>
            <a:t>(до 35 лет):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effectLst/>
              <a:latin typeface="+mn-lt"/>
            </a:rPr>
            <a:t>С высшим образованием </a:t>
          </a:r>
          <a:r>
            <a:rPr lang="ru-RU" sz="1400" kern="1200" dirty="0" smtClean="0">
              <a:latin typeface="+mn-lt"/>
            </a:rPr>
            <a:t>-</a:t>
          </a:r>
          <a:r>
            <a:rPr lang="ru-RU" sz="1400" kern="1200" dirty="0" smtClean="0">
              <a:effectLst/>
              <a:latin typeface="+mn-lt"/>
            </a:rPr>
            <a:t> 500 000 руб.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effectLst/>
              <a:latin typeface="+mn-lt"/>
            </a:rPr>
            <a:t>Со средним профессиональным образованием </a:t>
          </a:r>
          <a:r>
            <a:rPr lang="ru-RU" sz="1400" kern="1200" dirty="0" smtClean="0">
              <a:latin typeface="+mn-lt"/>
            </a:rPr>
            <a:t>-</a:t>
          </a:r>
          <a:r>
            <a:rPr lang="ru-RU" sz="1400" kern="1200" dirty="0" smtClean="0">
              <a:effectLst/>
              <a:latin typeface="+mn-lt"/>
            </a:rPr>
            <a:t> 400 000 руб.</a:t>
          </a:r>
        </a:p>
      </dsp:txBody>
      <dsp:txXfrm>
        <a:off x="215686" y="1772939"/>
        <a:ext cx="4097488" cy="1747949"/>
      </dsp:txXfrm>
    </dsp:sp>
    <dsp:sp modelId="{BADD24F9-DCBB-4623-A025-5ADC0A4A661B}">
      <dsp:nvSpPr>
        <dsp:cNvPr id="0" name=""/>
        <dsp:cNvSpPr/>
      </dsp:nvSpPr>
      <dsp:spPr>
        <a:xfrm>
          <a:off x="85149" y="1676535"/>
          <a:ext cx="896325" cy="134448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5000" r="-4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48EEB9-E765-42C2-A898-523124211883}">
      <dsp:nvSpPr>
        <dsp:cNvPr id="0" name=""/>
        <dsp:cNvSpPr/>
      </dsp:nvSpPr>
      <dsp:spPr>
        <a:xfrm>
          <a:off x="4741388" y="3803036"/>
          <a:ext cx="4097488" cy="1581732"/>
        </a:xfrm>
        <a:prstGeom prst="rect">
          <a:avLst/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7302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u="sng" kern="1200" dirty="0" smtClean="0">
              <a:latin typeface="+mn-lt"/>
            </a:rPr>
            <a:t>Ежемесячная доплата к страховой пенсии: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+mn-lt"/>
            </a:rPr>
            <a:t>при общем стаже работы в должности руководителя</a:t>
          </a:r>
          <a:r>
            <a:rPr lang="en-US" sz="1400" kern="1200" dirty="0" smtClean="0">
              <a:latin typeface="+mn-lt"/>
            </a:rPr>
            <a:t>: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+mn-lt"/>
            </a:rPr>
            <a:t>от 10 до 15 лет – 2 000</a:t>
          </a:r>
          <a:r>
            <a:rPr lang="en-US" sz="1400" kern="1200" dirty="0" smtClean="0">
              <a:latin typeface="+mn-lt"/>
            </a:rPr>
            <a:t> </a:t>
          </a:r>
          <a:r>
            <a:rPr lang="ru-RU" sz="1400" kern="1200" dirty="0" smtClean="0">
              <a:latin typeface="+mn-lt"/>
            </a:rPr>
            <a:t>руб.;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+mn-lt"/>
            </a:rPr>
            <a:t>свыше 15 лет – 2 500 руб.</a:t>
          </a:r>
        </a:p>
      </dsp:txBody>
      <dsp:txXfrm>
        <a:off x="4741388" y="3803036"/>
        <a:ext cx="4097488" cy="1581732"/>
      </dsp:txXfrm>
    </dsp:sp>
    <dsp:sp modelId="{49E1F76D-8639-41F4-8DC5-47607B698879}">
      <dsp:nvSpPr>
        <dsp:cNvPr id="0" name=""/>
        <dsp:cNvSpPr/>
      </dsp:nvSpPr>
      <dsp:spPr>
        <a:xfrm>
          <a:off x="4593700" y="3529877"/>
          <a:ext cx="896325" cy="1344488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45FF1E-C905-4C34-A446-C5076F29949F}">
      <dsp:nvSpPr>
        <dsp:cNvPr id="0" name=""/>
        <dsp:cNvSpPr/>
      </dsp:nvSpPr>
      <dsp:spPr>
        <a:xfrm>
          <a:off x="4745394" y="1756683"/>
          <a:ext cx="4097488" cy="175622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7302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u="sng" kern="1200" dirty="0" smtClean="0">
              <a:latin typeface="+mn-lt"/>
            </a:rPr>
            <a:t>Выплата аграрной стипендии: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+mn-lt"/>
            </a:rPr>
            <a:t>Стипендии студентов ВУЗов – 4 000 руб.;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Стипендии студентов  ПОО – 3 000 руб.</a:t>
          </a:r>
          <a:endParaRPr lang="ru-RU" sz="1400" kern="1200" dirty="0">
            <a:latin typeface="+mn-lt"/>
          </a:endParaRPr>
        </a:p>
      </dsp:txBody>
      <dsp:txXfrm>
        <a:off x="4745394" y="1756683"/>
        <a:ext cx="4097488" cy="1756221"/>
      </dsp:txXfrm>
    </dsp:sp>
    <dsp:sp modelId="{AAAAA527-93E3-4867-9C91-B10A5746D5F8}">
      <dsp:nvSpPr>
        <dsp:cNvPr id="0" name=""/>
        <dsp:cNvSpPr/>
      </dsp:nvSpPr>
      <dsp:spPr>
        <a:xfrm>
          <a:off x="4654277" y="2132150"/>
          <a:ext cx="697941" cy="763400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EAB786-2612-4561-A564-7BA33F658C16}">
      <dsp:nvSpPr>
        <dsp:cNvPr id="0" name=""/>
        <dsp:cNvSpPr/>
      </dsp:nvSpPr>
      <dsp:spPr>
        <a:xfrm>
          <a:off x="8804" y="0"/>
          <a:ext cx="5263096" cy="77566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900" kern="1200" dirty="0" smtClean="0">
              <a:solidFill>
                <a:schemeClr val="tx1"/>
              </a:solidFill>
            </a:rPr>
            <a:t>Постановление Правительства РФ 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900" kern="1200" dirty="0" smtClean="0">
              <a:solidFill>
                <a:schemeClr val="tx1"/>
              </a:solidFill>
            </a:rPr>
            <a:t>от 14.07.2012 № 717     (приложение</a:t>
          </a:r>
          <a:r>
            <a:rPr lang="en-US" sz="1900" kern="1200" dirty="0" smtClean="0">
              <a:solidFill>
                <a:schemeClr val="tx1"/>
              </a:solidFill>
            </a:rPr>
            <a:t> </a:t>
          </a:r>
          <a:r>
            <a:rPr lang="ru-RU" sz="1900" kern="1200" dirty="0" smtClean="0">
              <a:solidFill>
                <a:schemeClr val="tx1"/>
              </a:solidFill>
            </a:rPr>
            <a:t>№</a:t>
          </a:r>
          <a:r>
            <a:rPr lang="en-US" sz="1900" kern="1200" dirty="0" smtClean="0">
              <a:solidFill>
                <a:schemeClr val="tx1"/>
              </a:solidFill>
            </a:rPr>
            <a:t>7</a:t>
          </a:r>
          <a:r>
            <a:rPr lang="ru-RU" sz="1900" kern="1200" dirty="0" smtClean="0">
              <a:solidFill>
                <a:schemeClr val="tx1"/>
              </a:solidFill>
            </a:rPr>
            <a:t>)</a:t>
          </a:r>
          <a:endParaRPr lang="ru-RU" sz="1900" kern="1200" dirty="0">
            <a:solidFill>
              <a:schemeClr val="tx1"/>
            </a:solidFill>
          </a:endParaRPr>
        </a:p>
      </dsp:txBody>
      <dsp:txXfrm>
        <a:off x="396635" y="0"/>
        <a:ext cx="4487435" cy="775661"/>
      </dsp:txXfrm>
    </dsp:sp>
    <dsp:sp modelId="{194DB862-E893-433E-8B1A-C6E1924F6A56}">
      <dsp:nvSpPr>
        <dsp:cNvPr id="0" name=""/>
        <dsp:cNvSpPr/>
      </dsp:nvSpPr>
      <dsp:spPr>
        <a:xfrm>
          <a:off x="4745591" y="0"/>
          <a:ext cx="5263096" cy="77566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900" kern="1200" dirty="0" smtClean="0">
              <a:solidFill>
                <a:schemeClr val="tx1"/>
              </a:solidFill>
            </a:rPr>
            <a:t>Постановление Правительства НО 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900" kern="1200" dirty="0" smtClean="0">
              <a:solidFill>
                <a:schemeClr val="tx1"/>
              </a:solidFill>
            </a:rPr>
            <a:t>от 13.0</a:t>
          </a:r>
          <a:r>
            <a:rPr lang="en-US" sz="1900" kern="1200" dirty="0" smtClean="0">
              <a:solidFill>
                <a:schemeClr val="tx1"/>
              </a:solidFill>
            </a:rPr>
            <a:t>3</a:t>
          </a:r>
          <a:r>
            <a:rPr lang="ru-RU" sz="1900" kern="1200" dirty="0" smtClean="0">
              <a:solidFill>
                <a:schemeClr val="tx1"/>
              </a:solidFill>
            </a:rPr>
            <a:t>.20</a:t>
          </a:r>
          <a:r>
            <a:rPr lang="en-US" sz="1900" kern="1200" dirty="0" smtClean="0">
              <a:solidFill>
                <a:schemeClr val="tx1"/>
              </a:solidFill>
            </a:rPr>
            <a:t>20</a:t>
          </a:r>
          <a:r>
            <a:rPr lang="ru-RU" sz="1900" kern="1200" dirty="0" smtClean="0">
              <a:solidFill>
                <a:schemeClr val="tx1"/>
              </a:solidFill>
            </a:rPr>
            <a:t> № </a:t>
          </a:r>
          <a:r>
            <a:rPr lang="en-US" sz="1900" kern="1200" dirty="0" smtClean="0">
              <a:solidFill>
                <a:schemeClr val="tx1"/>
              </a:solidFill>
            </a:rPr>
            <a:t>207</a:t>
          </a:r>
          <a:endParaRPr lang="ru-RU" sz="1900" kern="1200" dirty="0">
            <a:solidFill>
              <a:schemeClr val="tx1"/>
            </a:solidFill>
          </a:endParaRPr>
        </a:p>
      </dsp:txBody>
      <dsp:txXfrm>
        <a:off x="5133422" y="0"/>
        <a:ext cx="4487435" cy="77566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4BBD77-D836-4BEE-A19E-A2052DF9DF1E}">
      <dsp:nvSpPr>
        <dsp:cNvPr id="0" name=""/>
        <dsp:cNvSpPr/>
      </dsp:nvSpPr>
      <dsp:spPr>
        <a:xfrm>
          <a:off x="6401" y="64211"/>
          <a:ext cx="2433396" cy="76596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1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chemeClr val="tx1"/>
              </a:solidFill>
            </a:rPr>
            <a:t>Постановление Правительства РФ от 14.07.2012 № 717 (</a:t>
          </a:r>
          <a:r>
            <a:rPr lang="ru-RU" sz="1300" kern="1200" dirty="0" err="1" smtClean="0">
              <a:solidFill>
                <a:schemeClr val="tx1"/>
              </a:solidFill>
            </a:rPr>
            <a:t>приложени</a:t>
          </a:r>
          <a:r>
            <a:rPr lang="en-US" sz="1300" kern="1200" dirty="0" smtClean="0">
              <a:solidFill>
                <a:schemeClr val="tx1"/>
              </a:solidFill>
            </a:rPr>
            <a:t>е </a:t>
          </a:r>
          <a:r>
            <a:rPr lang="ru-RU" sz="1300" kern="1200" dirty="0" smtClean="0">
              <a:solidFill>
                <a:schemeClr val="tx1"/>
              </a:solidFill>
            </a:rPr>
            <a:t>№</a:t>
          </a:r>
          <a:r>
            <a:rPr lang="en-US" sz="1300" kern="1200" dirty="0" smtClean="0">
              <a:solidFill>
                <a:schemeClr val="tx1"/>
              </a:solidFill>
            </a:rPr>
            <a:t>8</a:t>
          </a:r>
          <a:r>
            <a:rPr lang="ru-RU" sz="1300" kern="1200" dirty="0" smtClean="0">
              <a:solidFill>
                <a:schemeClr val="tx1"/>
              </a:solidFill>
            </a:rPr>
            <a:t>)</a:t>
          </a:r>
          <a:endParaRPr lang="ru-RU" sz="1300" kern="1200" dirty="0">
            <a:solidFill>
              <a:schemeClr val="tx1"/>
            </a:solidFill>
          </a:endParaRPr>
        </a:p>
      </dsp:txBody>
      <dsp:txXfrm>
        <a:off x="389385" y="64211"/>
        <a:ext cx="1667429" cy="765967"/>
      </dsp:txXfrm>
    </dsp:sp>
    <dsp:sp modelId="{B45D1D77-C20F-4633-A23B-C5237EC8937E}">
      <dsp:nvSpPr>
        <dsp:cNvPr id="0" name=""/>
        <dsp:cNvSpPr/>
      </dsp:nvSpPr>
      <dsp:spPr>
        <a:xfrm>
          <a:off x="25762" y="925924"/>
          <a:ext cx="1915739" cy="23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300" kern="1200" dirty="0">
            <a:solidFill>
              <a:schemeClr val="tx1"/>
            </a:solidFill>
          </a:endParaRPr>
        </a:p>
      </dsp:txBody>
      <dsp:txXfrm>
        <a:off x="25762" y="925924"/>
        <a:ext cx="1915739" cy="234000"/>
      </dsp:txXfrm>
    </dsp:sp>
    <dsp:sp modelId="{F22AD7F2-3EEF-4299-9CDF-67168AD17A93}">
      <dsp:nvSpPr>
        <dsp:cNvPr id="0" name=""/>
        <dsp:cNvSpPr/>
      </dsp:nvSpPr>
      <dsp:spPr>
        <a:xfrm>
          <a:off x="2216685" y="87611"/>
          <a:ext cx="2394674" cy="76596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chemeClr val="tx1"/>
              </a:solidFill>
            </a:rPr>
            <a:t>Постановление Правительства НО от 1</a:t>
          </a:r>
          <a:r>
            <a:rPr lang="en-US" sz="1300" kern="1200" dirty="0" smtClean="0">
              <a:solidFill>
                <a:schemeClr val="tx1"/>
              </a:solidFill>
            </a:rPr>
            <a:t>8</a:t>
          </a:r>
          <a:r>
            <a:rPr lang="ru-RU" sz="1300" kern="1200" dirty="0" smtClean="0">
              <a:solidFill>
                <a:schemeClr val="tx1"/>
              </a:solidFill>
            </a:rPr>
            <a:t>.0</a:t>
          </a:r>
          <a:r>
            <a:rPr lang="en-US" sz="1300" kern="1200" dirty="0" smtClean="0">
              <a:solidFill>
                <a:schemeClr val="tx1"/>
              </a:solidFill>
            </a:rPr>
            <a:t>3</a:t>
          </a:r>
          <a:r>
            <a:rPr lang="ru-RU" sz="1300" kern="1200" dirty="0" smtClean="0">
              <a:solidFill>
                <a:schemeClr val="tx1"/>
              </a:solidFill>
            </a:rPr>
            <a:t>.20</a:t>
          </a:r>
          <a:r>
            <a:rPr lang="en-US" sz="1300" kern="1200" dirty="0" smtClean="0">
              <a:solidFill>
                <a:schemeClr val="tx1"/>
              </a:solidFill>
            </a:rPr>
            <a:t>20</a:t>
          </a:r>
          <a:r>
            <a:rPr lang="ru-RU" sz="1300" kern="1200" dirty="0" smtClean="0">
              <a:solidFill>
                <a:schemeClr val="tx1"/>
              </a:solidFill>
            </a:rPr>
            <a:t> № </a:t>
          </a:r>
          <a:r>
            <a:rPr lang="en-US" sz="1300" kern="1200" dirty="0" smtClean="0">
              <a:solidFill>
                <a:schemeClr val="tx1"/>
              </a:solidFill>
            </a:rPr>
            <a:t>218</a:t>
          </a:r>
          <a:endParaRPr lang="ru-RU" sz="1300" kern="1200" dirty="0">
            <a:solidFill>
              <a:schemeClr val="tx1"/>
            </a:solidFill>
          </a:endParaRPr>
        </a:p>
      </dsp:txBody>
      <dsp:txXfrm>
        <a:off x="2599669" y="87611"/>
        <a:ext cx="1628707" cy="765967"/>
      </dsp:txXfrm>
    </dsp:sp>
    <dsp:sp modelId="{BF593124-DB41-49B9-86B4-60EF9A1383AD}">
      <dsp:nvSpPr>
        <dsp:cNvPr id="0" name=""/>
        <dsp:cNvSpPr/>
      </dsp:nvSpPr>
      <dsp:spPr>
        <a:xfrm>
          <a:off x="4402472" y="64211"/>
          <a:ext cx="2394674" cy="76596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chemeClr val="tx1"/>
              </a:solidFill>
            </a:rPr>
            <a:t>Постановление Правительства НО от 27.07.20</a:t>
          </a:r>
          <a:r>
            <a:rPr lang="en-US" sz="1300" kern="1200" dirty="0" smtClean="0">
              <a:solidFill>
                <a:schemeClr val="tx1"/>
              </a:solidFill>
            </a:rPr>
            <a:t>2</a:t>
          </a:r>
          <a:r>
            <a:rPr lang="ru-RU" sz="1300" kern="1200" dirty="0" smtClean="0">
              <a:solidFill>
                <a:schemeClr val="tx1"/>
              </a:solidFill>
            </a:rPr>
            <a:t>1 № 647</a:t>
          </a:r>
          <a:endParaRPr lang="ru-RU" sz="1300" kern="1200" dirty="0">
            <a:solidFill>
              <a:schemeClr val="tx1"/>
            </a:solidFill>
          </a:endParaRPr>
        </a:p>
      </dsp:txBody>
      <dsp:txXfrm>
        <a:off x="4785456" y="64211"/>
        <a:ext cx="1628707" cy="765967"/>
      </dsp:txXfrm>
    </dsp:sp>
    <dsp:sp modelId="{15A90DAF-C3FF-42B4-A41F-03CCFCA06B2B}">
      <dsp:nvSpPr>
        <dsp:cNvPr id="0" name=""/>
        <dsp:cNvSpPr/>
      </dsp:nvSpPr>
      <dsp:spPr>
        <a:xfrm>
          <a:off x="6581147" y="64211"/>
          <a:ext cx="2394674" cy="76596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>
              <a:solidFill>
                <a:schemeClr val="tx1"/>
              </a:solidFill>
            </a:rPr>
            <a:t>Постановление Правительства НО от 17.02.2023 № 150</a:t>
          </a:r>
        </a:p>
      </dsp:txBody>
      <dsp:txXfrm>
        <a:off x="6964131" y="64211"/>
        <a:ext cx="1628707" cy="76596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4BBD77-D836-4BEE-A19E-A2052DF9DF1E}">
      <dsp:nvSpPr>
        <dsp:cNvPr id="0" name=""/>
        <dsp:cNvSpPr/>
      </dsp:nvSpPr>
      <dsp:spPr>
        <a:xfrm>
          <a:off x="9612" y="0"/>
          <a:ext cx="4478429" cy="94224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 dirty="0" smtClean="0">
            <a:solidFill>
              <a:schemeClr val="tx1"/>
            </a:solidFill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Постановление Правительства РФ от 29.12.2016 № 1528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480735" y="0"/>
        <a:ext cx="3536183" cy="942246"/>
      </dsp:txXfrm>
    </dsp:sp>
    <dsp:sp modelId="{B45D1D77-C20F-4633-A23B-C5237EC8937E}">
      <dsp:nvSpPr>
        <dsp:cNvPr id="0" name=""/>
        <dsp:cNvSpPr/>
      </dsp:nvSpPr>
      <dsp:spPr>
        <a:xfrm>
          <a:off x="9612" y="816223"/>
          <a:ext cx="3582743" cy="9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500" kern="1200" dirty="0">
            <a:solidFill>
              <a:schemeClr val="tx1"/>
            </a:solidFill>
          </a:endParaRPr>
        </a:p>
      </dsp:txBody>
      <dsp:txXfrm>
        <a:off x="9612" y="816223"/>
        <a:ext cx="3582743" cy="90000"/>
      </dsp:txXfrm>
    </dsp:sp>
    <dsp:sp modelId="{F936D895-F24F-470B-BDCA-87F9B96D7677}">
      <dsp:nvSpPr>
        <dsp:cNvPr id="0" name=""/>
        <dsp:cNvSpPr/>
      </dsp:nvSpPr>
      <dsp:spPr>
        <a:xfrm>
          <a:off x="4272253" y="0"/>
          <a:ext cx="4478429" cy="94224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Приказы Минсельхоза России                          от 04.05.2022 № 274, от 11.08.2017 № 396,    от 03.12.2021 № 823, от 14.01.2022 № 15</a:t>
          </a:r>
        </a:p>
      </dsp:txBody>
      <dsp:txXfrm>
        <a:off x="4743376" y="0"/>
        <a:ext cx="3536183" cy="94224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9A1CE8-D250-46B0-A3D8-6C63229364DA}">
      <dsp:nvSpPr>
        <dsp:cNvPr id="0" name=""/>
        <dsp:cNvSpPr/>
      </dsp:nvSpPr>
      <dsp:spPr>
        <a:xfrm>
          <a:off x="176115" y="209792"/>
          <a:ext cx="1955210" cy="2096982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5344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Потенциальный заемщик подает в банк заявку и документы в соответствии с правилами банка</a:t>
          </a:r>
          <a:endParaRPr lang="ru-RU" sz="1200" kern="1200" dirty="0"/>
        </a:p>
      </dsp:txBody>
      <dsp:txXfrm>
        <a:off x="488949" y="209792"/>
        <a:ext cx="1642376" cy="2096982"/>
      </dsp:txXfrm>
    </dsp:sp>
    <dsp:sp modelId="{2B413318-054D-4043-A8BF-D2433EE96C06}">
      <dsp:nvSpPr>
        <dsp:cNvPr id="0" name=""/>
        <dsp:cNvSpPr/>
      </dsp:nvSpPr>
      <dsp:spPr>
        <a:xfrm>
          <a:off x="32110" y="1"/>
          <a:ext cx="495813" cy="4799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1</a:t>
          </a:r>
          <a:endParaRPr lang="ru-RU" sz="2400" kern="1200" dirty="0"/>
        </a:p>
      </dsp:txBody>
      <dsp:txXfrm>
        <a:off x="104720" y="70291"/>
        <a:ext cx="350593" cy="339392"/>
      </dsp:txXfrm>
    </dsp:sp>
    <dsp:sp modelId="{08480064-7CED-41F9-8966-F7F6D5DEF35F}">
      <dsp:nvSpPr>
        <dsp:cNvPr id="0" name=""/>
        <dsp:cNvSpPr/>
      </dsp:nvSpPr>
      <dsp:spPr>
        <a:xfrm>
          <a:off x="2398848" y="209792"/>
          <a:ext cx="1955210" cy="2096982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5344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Банк проверят потенциального заемщика на соответствие требованиям и целевого назначения кредита, включает его в реестр потенциальных заемщиков и направляет реестр в Минсельхоз России</a:t>
          </a:r>
          <a:endParaRPr lang="ru-RU" sz="1200" kern="1200" dirty="0"/>
        </a:p>
      </dsp:txBody>
      <dsp:txXfrm>
        <a:off x="2711682" y="209792"/>
        <a:ext cx="1642376" cy="2096982"/>
      </dsp:txXfrm>
    </dsp:sp>
    <dsp:sp modelId="{2ADE6F9E-176D-4DEC-B3DA-B4D72FC9D4AE}">
      <dsp:nvSpPr>
        <dsp:cNvPr id="0" name=""/>
        <dsp:cNvSpPr/>
      </dsp:nvSpPr>
      <dsp:spPr>
        <a:xfrm>
          <a:off x="2192339" y="1"/>
          <a:ext cx="495813" cy="4799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2</a:t>
          </a:r>
          <a:endParaRPr lang="ru-RU" sz="2400" kern="1200" dirty="0"/>
        </a:p>
      </dsp:txBody>
      <dsp:txXfrm>
        <a:off x="2264949" y="70291"/>
        <a:ext cx="350593" cy="339392"/>
      </dsp:txXfrm>
    </dsp:sp>
    <dsp:sp modelId="{7BFDECB5-3B9A-4B5B-A21C-532C093BF9ED}">
      <dsp:nvSpPr>
        <dsp:cNvPr id="0" name=""/>
        <dsp:cNvSpPr/>
      </dsp:nvSpPr>
      <dsp:spPr>
        <a:xfrm>
          <a:off x="4572075" y="209792"/>
          <a:ext cx="1955210" cy="2096982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5344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Минсельхоз России рассматривает полученные документы и направляет уведомление о включении или не включении потенциального заемщика в реестр заемщиков</a:t>
          </a:r>
          <a:endParaRPr lang="ru-RU" sz="1200" kern="1200" dirty="0"/>
        </a:p>
      </dsp:txBody>
      <dsp:txXfrm>
        <a:off x="4884909" y="209792"/>
        <a:ext cx="1642376" cy="2096982"/>
      </dsp:txXfrm>
    </dsp:sp>
    <dsp:sp modelId="{074DCDFA-7312-422D-9895-03AF4E24C88D}">
      <dsp:nvSpPr>
        <dsp:cNvPr id="0" name=""/>
        <dsp:cNvSpPr/>
      </dsp:nvSpPr>
      <dsp:spPr>
        <a:xfrm>
          <a:off x="4424164" y="0"/>
          <a:ext cx="495813" cy="4799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3</a:t>
          </a:r>
          <a:endParaRPr lang="ru-RU" sz="2400" kern="1200" dirty="0"/>
        </a:p>
      </dsp:txBody>
      <dsp:txXfrm>
        <a:off x="4496774" y="70290"/>
        <a:ext cx="350593" cy="339392"/>
      </dsp:txXfrm>
    </dsp:sp>
    <dsp:sp modelId="{2B357817-674D-405D-9CCF-23C42A73C159}">
      <dsp:nvSpPr>
        <dsp:cNvPr id="0" name=""/>
        <dsp:cNvSpPr/>
      </dsp:nvSpPr>
      <dsp:spPr>
        <a:xfrm>
          <a:off x="6676193" y="209792"/>
          <a:ext cx="1955210" cy="2096982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5344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Банк выдает кредит заемщику при положительном решении Минсельхоза России</a:t>
          </a:r>
          <a:endParaRPr lang="ru-RU" sz="1200" kern="1200" dirty="0"/>
        </a:p>
      </dsp:txBody>
      <dsp:txXfrm>
        <a:off x="6989027" y="209792"/>
        <a:ext cx="1642376" cy="2096982"/>
      </dsp:txXfrm>
    </dsp:sp>
    <dsp:sp modelId="{01E35F00-E53F-4793-81A6-03F6AD37F978}">
      <dsp:nvSpPr>
        <dsp:cNvPr id="0" name=""/>
        <dsp:cNvSpPr/>
      </dsp:nvSpPr>
      <dsp:spPr>
        <a:xfrm>
          <a:off x="6574992" y="0"/>
          <a:ext cx="495813" cy="4799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4</a:t>
          </a:r>
          <a:endParaRPr lang="ru-RU" sz="2400" kern="1200" dirty="0"/>
        </a:p>
      </dsp:txBody>
      <dsp:txXfrm>
        <a:off x="6647602" y="70290"/>
        <a:ext cx="350593" cy="33939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4BBD77-D836-4BEE-A19E-A2052DF9DF1E}">
      <dsp:nvSpPr>
        <dsp:cNvPr id="0" name=""/>
        <dsp:cNvSpPr/>
      </dsp:nvSpPr>
      <dsp:spPr>
        <a:xfrm>
          <a:off x="9472" y="0"/>
          <a:ext cx="3105672" cy="77856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Постановления Правительства РФ от 24.11.2018 № 1413 от 12.02.2020 г. № 137</a:t>
          </a:r>
        </a:p>
      </dsp:txBody>
      <dsp:txXfrm>
        <a:off x="398755" y="0"/>
        <a:ext cx="2327107" cy="778565"/>
      </dsp:txXfrm>
    </dsp:sp>
    <dsp:sp modelId="{B45D1D77-C20F-4633-A23B-C5237EC8937E}">
      <dsp:nvSpPr>
        <dsp:cNvPr id="0" name=""/>
        <dsp:cNvSpPr/>
      </dsp:nvSpPr>
      <dsp:spPr>
        <a:xfrm>
          <a:off x="9472" y="688565"/>
          <a:ext cx="2484537" cy="9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>
            <a:solidFill>
              <a:schemeClr val="tx1"/>
            </a:solidFill>
          </a:endParaRPr>
        </a:p>
      </dsp:txBody>
      <dsp:txXfrm>
        <a:off x="9472" y="688565"/>
        <a:ext cx="2484537" cy="90000"/>
      </dsp:txXfrm>
    </dsp:sp>
    <dsp:sp modelId="{F22AD7F2-3EEF-4299-9CDF-67168AD17A93}">
      <dsp:nvSpPr>
        <dsp:cNvPr id="0" name=""/>
        <dsp:cNvSpPr/>
      </dsp:nvSpPr>
      <dsp:spPr>
        <a:xfrm>
          <a:off x="2923207" y="0"/>
          <a:ext cx="3105672" cy="77856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Постановление Правительства НО от 02.12.2015 № 780, от 19.09.2020 № 781</a:t>
          </a:r>
        </a:p>
      </dsp:txBody>
      <dsp:txXfrm>
        <a:off x="3312490" y="0"/>
        <a:ext cx="2327107" cy="778565"/>
      </dsp:txXfrm>
    </dsp:sp>
    <dsp:sp modelId="{1C23C0A9-0F59-4E7B-830F-7EC7CE38D1CD}">
      <dsp:nvSpPr>
        <dsp:cNvPr id="0" name=""/>
        <dsp:cNvSpPr/>
      </dsp:nvSpPr>
      <dsp:spPr>
        <a:xfrm>
          <a:off x="5789239" y="0"/>
          <a:ext cx="3105672" cy="77856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Приказы Минсельхоза России от 29.11.2018 № 549, от 29.11.2018 № 550, от 31.07.2020 г. № 437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6178522" y="0"/>
        <a:ext cx="2327107" cy="77856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4BBD77-D836-4BEE-A19E-A2052DF9DF1E}">
      <dsp:nvSpPr>
        <dsp:cNvPr id="0" name=""/>
        <dsp:cNvSpPr/>
      </dsp:nvSpPr>
      <dsp:spPr>
        <a:xfrm>
          <a:off x="3493" y="7345"/>
          <a:ext cx="4593275" cy="648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solidFill>
                <a:schemeClr val="tx1"/>
              </a:solidFill>
            </a:rPr>
            <a:t>Постановление Правительства РФ                              от 14.05.2021 №</a:t>
          </a:r>
          <a:r>
            <a:rPr lang="en-US" sz="1400" b="0" kern="1200" dirty="0" smtClean="0">
              <a:solidFill>
                <a:schemeClr val="tx1"/>
              </a:solidFill>
            </a:rPr>
            <a:t> 731</a:t>
          </a:r>
          <a:r>
            <a:rPr lang="ru-RU" sz="1400" b="0" kern="1200" dirty="0" smtClean="0">
              <a:solidFill>
                <a:schemeClr val="tx1"/>
              </a:solidFill>
            </a:rPr>
            <a:t> (приложение №6), приказ Минсельхоза России от 17.12.2021 №</a:t>
          </a:r>
          <a:r>
            <a:rPr lang="en-US" sz="1400" b="0" kern="1200" dirty="0" smtClean="0">
              <a:solidFill>
                <a:schemeClr val="tx1"/>
              </a:solidFill>
            </a:rPr>
            <a:t> 857</a:t>
          </a:r>
          <a:endParaRPr lang="ru-RU" sz="1400" b="0" kern="1200" dirty="0" smtClean="0">
            <a:solidFill>
              <a:schemeClr val="tx1"/>
            </a:solidFill>
          </a:endParaRPr>
        </a:p>
      </dsp:txBody>
      <dsp:txXfrm>
        <a:off x="327493" y="7345"/>
        <a:ext cx="3945275" cy="648000"/>
      </dsp:txXfrm>
    </dsp:sp>
    <dsp:sp modelId="{B45D1D77-C20F-4633-A23B-C5237EC8937E}">
      <dsp:nvSpPr>
        <dsp:cNvPr id="0" name=""/>
        <dsp:cNvSpPr/>
      </dsp:nvSpPr>
      <dsp:spPr>
        <a:xfrm>
          <a:off x="3493" y="736345"/>
          <a:ext cx="3674620" cy="21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kern="1200" dirty="0">
            <a:solidFill>
              <a:schemeClr val="tx1"/>
            </a:solidFill>
          </a:endParaRPr>
        </a:p>
      </dsp:txBody>
      <dsp:txXfrm>
        <a:off x="3493" y="736345"/>
        <a:ext cx="3674620" cy="216000"/>
      </dsp:txXfrm>
    </dsp:sp>
    <dsp:sp modelId="{F22AD7F2-3EEF-4299-9CDF-67168AD17A93}">
      <dsp:nvSpPr>
        <dsp:cNvPr id="0" name=""/>
        <dsp:cNvSpPr/>
      </dsp:nvSpPr>
      <dsp:spPr>
        <a:xfrm>
          <a:off x="4615715" y="7345"/>
          <a:ext cx="4123383" cy="648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solidFill>
                <a:schemeClr val="tx1"/>
              </a:solidFill>
            </a:rPr>
            <a:t>Постановление Правительства НО                                               от 05.07.2016 № 436</a:t>
          </a:r>
          <a:endParaRPr lang="ru-RU" sz="1400" b="0" kern="1200" dirty="0">
            <a:solidFill>
              <a:schemeClr val="tx1"/>
            </a:solidFill>
          </a:endParaRPr>
        </a:p>
      </dsp:txBody>
      <dsp:txXfrm>
        <a:off x="4939715" y="7345"/>
        <a:ext cx="3475383" cy="64800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4BBD77-D836-4BEE-A19E-A2052DF9DF1E}">
      <dsp:nvSpPr>
        <dsp:cNvPr id="0" name=""/>
        <dsp:cNvSpPr/>
      </dsp:nvSpPr>
      <dsp:spPr>
        <a:xfrm>
          <a:off x="3493" y="7345"/>
          <a:ext cx="4593275" cy="648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solidFill>
                <a:schemeClr val="tx1"/>
              </a:solidFill>
            </a:rPr>
            <a:t>Постановление Правительства РФ                              </a:t>
          </a:r>
          <a:r>
            <a:rPr lang="en-US" sz="1400" b="0" kern="1200" dirty="0" smtClean="0">
              <a:solidFill>
                <a:schemeClr val="tx1"/>
              </a:solidFill>
            </a:rPr>
            <a:t>06.02.2021 N 118</a:t>
          </a:r>
          <a:endParaRPr lang="ru-RU" sz="1400" b="0" kern="1200" dirty="0" smtClean="0">
            <a:solidFill>
              <a:schemeClr val="tx1"/>
            </a:solidFill>
          </a:endParaRPr>
        </a:p>
      </dsp:txBody>
      <dsp:txXfrm>
        <a:off x="327493" y="7345"/>
        <a:ext cx="3945275" cy="648000"/>
      </dsp:txXfrm>
    </dsp:sp>
    <dsp:sp modelId="{B45D1D77-C20F-4633-A23B-C5237EC8937E}">
      <dsp:nvSpPr>
        <dsp:cNvPr id="0" name=""/>
        <dsp:cNvSpPr/>
      </dsp:nvSpPr>
      <dsp:spPr>
        <a:xfrm>
          <a:off x="3493" y="736345"/>
          <a:ext cx="3674620" cy="21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kern="1200" dirty="0">
            <a:solidFill>
              <a:schemeClr val="tx1"/>
            </a:solidFill>
          </a:endParaRPr>
        </a:p>
      </dsp:txBody>
      <dsp:txXfrm>
        <a:off x="3493" y="736345"/>
        <a:ext cx="3674620" cy="216000"/>
      </dsp:txXfrm>
    </dsp:sp>
    <dsp:sp modelId="{F22AD7F2-3EEF-4299-9CDF-67168AD17A93}">
      <dsp:nvSpPr>
        <dsp:cNvPr id="0" name=""/>
        <dsp:cNvSpPr/>
      </dsp:nvSpPr>
      <dsp:spPr>
        <a:xfrm>
          <a:off x="4615715" y="7345"/>
          <a:ext cx="4123383" cy="648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solidFill>
                <a:schemeClr val="tx1"/>
              </a:solidFill>
            </a:rPr>
            <a:t>Постановление Правительства НО                                               от 09.03.2023 N 193</a:t>
          </a:r>
          <a:endParaRPr lang="ru-RU" sz="1400" b="0" kern="1200" dirty="0">
            <a:solidFill>
              <a:schemeClr val="tx1"/>
            </a:solidFill>
          </a:endParaRPr>
        </a:p>
      </dsp:txBody>
      <dsp:txXfrm>
        <a:off x="4939715" y="7345"/>
        <a:ext cx="3475383" cy="648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247" cy="498408"/>
          </a:xfrm>
          <a:prstGeom prst="rect">
            <a:avLst/>
          </a:prstGeom>
        </p:spPr>
        <p:txBody>
          <a:bodyPr vert="horz" lIns="91417" tIns="45708" rIns="91417" bIns="45708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quarter" idx="1"/>
          </p:nvPr>
        </p:nvSpPr>
        <p:spPr>
          <a:xfrm>
            <a:off x="3849826" y="0"/>
            <a:ext cx="2946246" cy="498408"/>
          </a:xfrm>
          <a:prstGeom prst="rect">
            <a:avLst/>
          </a:prstGeom>
        </p:spPr>
        <p:txBody>
          <a:bodyPr vert="horz" lIns="91417" tIns="45708" rIns="91417" bIns="45708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D7EC775-34D2-46FE-9B45-E74976D19994}" type="datetimeFigureOut">
              <a:rPr lang="uk-UA"/>
              <a:pPr>
                <a:defRPr/>
              </a:pPr>
              <a:t>10.04.2023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2"/>
          </p:nvPr>
        </p:nvSpPr>
        <p:spPr>
          <a:xfrm>
            <a:off x="1" y="9429817"/>
            <a:ext cx="2946247" cy="498408"/>
          </a:xfrm>
          <a:prstGeom prst="rect">
            <a:avLst/>
          </a:prstGeom>
        </p:spPr>
        <p:txBody>
          <a:bodyPr vert="horz" lIns="91417" tIns="45708" rIns="91417" bIns="45708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49826" y="9429817"/>
            <a:ext cx="2946246" cy="498408"/>
          </a:xfrm>
          <a:prstGeom prst="rect">
            <a:avLst/>
          </a:prstGeom>
        </p:spPr>
        <p:txBody>
          <a:bodyPr vert="horz" wrap="square" lIns="91417" tIns="45708" rIns="91417" bIns="4570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F08E864-9DE9-4E06-A956-F42CA73D1043}" type="slidenum">
              <a:rPr lang="uk-UA" altLang="ru-RU"/>
              <a:pPr>
                <a:defRPr/>
              </a:pPr>
              <a:t>‹#›</a:t>
            </a:fld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28740737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247" cy="498408"/>
          </a:xfrm>
          <a:prstGeom prst="rect">
            <a:avLst/>
          </a:prstGeom>
        </p:spPr>
        <p:txBody>
          <a:bodyPr vert="horz" lIns="91417" tIns="45708" rIns="91417" bIns="45708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49826" y="0"/>
            <a:ext cx="2946246" cy="498408"/>
          </a:xfrm>
          <a:prstGeom prst="rect">
            <a:avLst/>
          </a:prstGeom>
        </p:spPr>
        <p:txBody>
          <a:bodyPr vert="horz" lIns="91417" tIns="45708" rIns="91417" bIns="45708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57349C2-A2E3-4EF9-9143-2D3CFDD9ACDE}" type="datetimeFigureOut">
              <a:rPr lang="uk-UA"/>
              <a:pPr>
                <a:defRPr/>
              </a:pPr>
              <a:t>10.04.2023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7" tIns="45708" rIns="91417" bIns="45708" rtlCol="0" anchor="ctr"/>
          <a:lstStyle/>
          <a:p>
            <a:pPr lvl="0"/>
            <a:endParaRPr lang="uk-UA" noProof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79289" y="4776411"/>
            <a:ext cx="5439101" cy="3910586"/>
          </a:xfrm>
          <a:prstGeom prst="rect">
            <a:avLst/>
          </a:prstGeom>
        </p:spPr>
        <p:txBody>
          <a:bodyPr vert="horz" lIns="91417" tIns="45708" rIns="91417" bIns="45708" rtlCol="0"/>
          <a:lstStyle/>
          <a:p>
            <a:pPr lvl="0"/>
            <a:r>
              <a:rPr lang="uk-UA" noProof="0" smtClean="0"/>
              <a:t>Редагувати стиль зразка тексту</a:t>
            </a:r>
          </a:p>
          <a:p>
            <a:pPr lvl="1"/>
            <a:r>
              <a:rPr lang="uk-UA" noProof="0" smtClean="0"/>
              <a:t>Другий рівень</a:t>
            </a:r>
          </a:p>
          <a:p>
            <a:pPr lvl="2"/>
            <a:r>
              <a:rPr lang="uk-UA" noProof="0" smtClean="0"/>
              <a:t>Третій рівень</a:t>
            </a:r>
          </a:p>
          <a:p>
            <a:pPr lvl="3"/>
            <a:r>
              <a:rPr lang="uk-UA" noProof="0" smtClean="0"/>
              <a:t>Четвертий рівень</a:t>
            </a:r>
          </a:p>
          <a:p>
            <a:pPr lvl="4"/>
            <a:r>
              <a:rPr lang="uk-UA" noProof="0" smtClean="0"/>
              <a:t>П’ятий рівень</a:t>
            </a:r>
            <a:endParaRPr lang="uk-UA" noProof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1" y="9429817"/>
            <a:ext cx="2946247" cy="498408"/>
          </a:xfrm>
          <a:prstGeom prst="rect">
            <a:avLst/>
          </a:prstGeom>
        </p:spPr>
        <p:txBody>
          <a:bodyPr vert="horz" lIns="91417" tIns="45708" rIns="91417" bIns="45708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49826" y="9429817"/>
            <a:ext cx="2946246" cy="498408"/>
          </a:xfrm>
          <a:prstGeom prst="rect">
            <a:avLst/>
          </a:prstGeom>
        </p:spPr>
        <p:txBody>
          <a:bodyPr vert="horz" wrap="square" lIns="91417" tIns="45708" rIns="91417" bIns="4570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4FBAB4F-B7FB-4813-8FC8-07695FBCECA9}" type="slidenum">
              <a:rPr lang="uk-UA" altLang="ru-RU"/>
              <a:pPr>
                <a:defRPr/>
              </a:pPr>
              <a:t>‹#›</a:t>
            </a:fld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24714611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112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977" indent="-2846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74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908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6428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6966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7503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38041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98578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46E265A-7E1B-4B7F-91F7-C70C8CF5F800}" type="slidenum">
              <a:rPr lang="uk-UA" altLang="ru-RU" smtClean="0"/>
              <a:pPr>
                <a:spcBef>
                  <a:spcPct val="0"/>
                </a:spcBef>
              </a:pPr>
              <a:t>2</a:t>
            </a:fld>
            <a:endParaRPr lang="uk-UA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13755282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977" indent="-2846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74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908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6428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6966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7503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38041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98578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D44D221-2994-4731-A9E9-90BD7290158F}" type="slidenum">
              <a:rPr lang="uk-UA" altLang="ru-RU" smtClean="0"/>
              <a:pPr>
                <a:spcBef>
                  <a:spcPct val="0"/>
                </a:spcBef>
              </a:pPr>
              <a:t>11</a:t>
            </a:fld>
            <a:endParaRPr lang="uk-UA" altLang="ru-RU" smtClean="0"/>
          </a:p>
        </p:txBody>
      </p:sp>
    </p:spTree>
    <p:extLst>
      <p:ext uri="{BB962C8B-B14F-4D97-AF65-F5344CB8AC3E}">
        <p14:creationId xmlns:p14="http://schemas.microsoft.com/office/powerpoint/2010/main" val="24452629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977" indent="-2846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74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908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6428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6966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7503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38041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98578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221E047-3931-46D3-AA4D-EF72C806817F}" type="slidenum">
              <a:rPr lang="uk-UA" altLang="ru-RU" smtClean="0"/>
              <a:pPr>
                <a:spcBef>
                  <a:spcPct val="0"/>
                </a:spcBef>
              </a:pPr>
              <a:t>12</a:t>
            </a:fld>
            <a:endParaRPr lang="uk-UA" altLang="ru-RU" smtClean="0"/>
          </a:p>
        </p:txBody>
      </p:sp>
    </p:spTree>
    <p:extLst>
      <p:ext uri="{BB962C8B-B14F-4D97-AF65-F5344CB8AC3E}">
        <p14:creationId xmlns:p14="http://schemas.microsoft.com/office/powerpoint/2010/main" val="14784741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977" indent="-2846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74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908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6428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6966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7503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38041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98578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D44D221-2994-4731-A9E9-90BD7290158F}" type="slidenum">
              <a:rPr lang="uk-UA" altLang="ru-RU" smtClean="0"/>
              <a:pPr>
                <a:spcBef>
                  <a:spcPct val="0"/>
                </a:spcBef>
              </a:pPr>
              <a:t>13</a:t>
            </a:fld>
            <a:endParaRPr lang="uk-UA" altLang="ru-RU" smtClean="0"/>
          </a:p>
        </p:txBody>
      </p:sp>
    </p:spTree>
    <p:extLst>
      <p:ext uri="{BB962C8B-B14F-4D97-AF65-F5344CB8AC3E}">
        <p14:creationId xmlns:p14="http://schemas.microsoft.com/office/powerpoint/2010/main" val="38888769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74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977" indent="-2846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74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908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6428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6966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7503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38041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98578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61D235A-3A5E-4C27-9D38-8BDB98C97BFE}" type="slidenum">
              <a:rPr lang="uk-UA" altLang="ru-RU" smtClean="0"/>
              <a:pPr>
                <a:spcBef>
                  <a:spcPct val="0"/>
                </a:spcBef>
              </a:pPr>
              <a:t>14</a:t>
            </a:fld>
            <a:endParaRPr lang="uk-UA" altLang="ru-RU" smtClean="0"/>
          </a:p>
        </p:txBody>
      </p:sp>
    </p:spTree>
    <p:extLst>
      <p:ext uri="{BB962C8B-B14F-4D97-AF65-F5344CB8AC3E}">
        <p14:creationId xmlns:p14="http://schemas.microsoft.com/office/powerpoint/2010/main" val="22034265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74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977" indent="-2846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74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908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6428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6966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7503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38041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98578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61D235A-3A5E-4C27-9D38-8BDB98C97BFE}" type="slidenum">
              <a:rPr lang="uk-UA" altLang="ru-RU" smtClean="0"/>
              <a:pPr>
                <a:spcBef>
                  <a:spcPct val="0"/>
                </a:spcBef>
              </a:pPr>
              <a:t>15</a:t>
            </a:fld>
            <a:endParaRPr lang="uk-UA" altLang="ru-RU" smtClean="0"/>
          </a:p>
        </p:txBody>
      </p:sp>
    </p:spTree>
    <p:extLst>
      <p:ext uri="{BB962C8B-B14F-4D97-AF65-F5344CB8AC3E}">
        <p14:creationId xmlns:p14="http://schemas.microsoft.com/office/powerpoint/2010/main" val="11996394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74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977" indent="-2846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74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908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6428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6966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7503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38041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98578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61D235A-3A5E-4C27-9D38-8BDB98C97BFE}" type="slidenum">
              <a:rPr lang="uk-UA" altLang="ru-RU" smtClean="0"/>
              <a:pPr>
                <a:spcBef>
                  <a:spcPct val="0"/>
                </a:spcBef>
              </a:pPr>
              <a:t>16</a:t>
            </a:fld>
            <a:endParaRPr lang="uk-UA" altLang="ru-RU" smtClean="0"/>
          </a:p>
        </p:txBody>
      </p:sp>
    </p:spTree>
    <p:extLst>
      <p:ext uri="{BB962C8B-B14F-4D97-AF65-F5344CB8AC3E}">
        <p14:creationId xmlns:p14="http://schemas.microsoft.com/office/powerpoint/2010/main" val="11996394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977" indent="-2846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74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908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6428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6966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7503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38041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98578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4F9ACB7-1665-43DA-9381-70CC43661196}" type="slidenum">
              <a:rPr lang="uk-UA" altLang="ru-RU" smtClean="0"/>
              <a:pPr>
                <a:spcBef>
                  <a:spcPct val="0"/>
                </a:spcBef>
              </a:pPr>
              <a:t>17</a:t>
            </a:fld>
            <a:endParaRPr lang="uk-UA" altLang="ru-RU" smtClean="0"/>
          </a:p>
        </p:txBody>
      </p:sp>
    </p:spTree>
    <p:extLst>
      <p:ext uri="{BB962C8B-B14F-4D97-AF65-F5344CB8AC3E}">
        <p14:creationId xmlns:p14="http://schemas.microsoft.com/office/powerpoint/2010/main" val="7446132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977" indent="-2846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74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908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6428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6966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7503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38041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98578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5E15CD5-B3A6-4BDE-8CF4-7B337DDFBF21}" type="slidenum">
              <a:rPr lang="uk-UA" altLang="ru-RU" smtClean="0"/>
              <a:pPr>
                <a:spcBef>
                  <a:spcPct val="0"/>
                </a:spcBef>
              </a:pPr>
              <a:t>18</a:t>
            </a:fld>
            <a:endParaRPr lang="uk-UA" altLang="ru-RU" smtClean="0"/>
          </a:p>
        </p:txBody>
      </p:sp>
    </p:spTree>
    <p:extLst>
      <p:ext uri="{BB962C8B-B14F-4D97-AF65-F5344CB8AC3E}">
        <p14:creationId xmlns:p14="http://schemas.microsoft.com/office/powerpoint/2010/main" val="38234121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977" indent="-2846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74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908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6428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6966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7503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38041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98578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5E15CD5-B3A6-4BDE-8CF4-7B337DDFBF21}" type="slidenum">
              <a:rPr lang="uk-UA" altLang="ru-RU" smtClean="0"/>
              <a:pPr>
                <a:spcBef>
                  <a:spcPct val="0"/>
                </a:spcBef>
              </a:pPr>
              <a:t>19</a:t>
            </a:fld>
            <a:endParaRPr lang="uk-UA" altLang="ru-RU" smtClean="0"/>
          </a:p>
        </p:txBody>
      </p:sp>
    </p:spTree>
    <p:extLst>
      <p:ext uri="{BB962C8B-B14F-4D97-AF65-F5344CB8AC3E}">
        <p14:creationId xmlns:p14="http://schemas.microsoft.com/office/powerpoint/2010/main" val="42740584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19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977" indent="-2846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74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908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6428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6966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7503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38041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98578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B91229B-368C-47A3-8204-A1AA48A33525}" type="slidenum">
              <a:rPr lang="uk-UA" altLang="ru-RU" smtClean="0"/>
              <a:pPr>
                <a:spcBef>
                  <a:spcPct val="0"/>
                </a:spcBef>
              </a:pPr>
              <a:t>20</a:t>
            </a:fld>
            <a:endParaRPr lang="uk-UA" altLang="ru-RU" smtClean="0"/>
          </a:p>
        </p:txBody>
      </p:sp>
    </p:spTree>
    <p:extLst>
      <p:ext uri="{BB962C8B-B14F-4D97-AF65-F5344CB8AC3E}">
        <p14:creationId xmlns:p14="http://schemas.microsoft.com/office/powerpoint/2010/main" val="33459169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977" indent="-2846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74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908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6428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6966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7503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38041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98578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F680474-56E2-4C39-B574-855AE70BC230}" type="slidenum">
              <a:rPr lang="uk-UA" altLang="ru-RU" smtClean="0"/>
              <a:pPr>
                <a:spcBef>
                  <a:spcPct val="0"/>
                </a:spcBef>
              </a:pPr>
              <a:t>3</a:t>
            </a:fld>
            <a:endParaRPr lang="uk-UA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8935909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19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977" indent="-2846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74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908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6428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6966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7503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38041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98578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B91229B-368C-47A3-8204-A1AA48A33525}" type="slidenum">
              <a:rPr lang="uk-UA" altLang="ru-RU" smtClean="0"/>
              <a:pPr>
                <a:spcBef>
                  <a:spcPct val="0"/>
                </a:spcBef>
              </a:pPr>
              <a:t>21</a:t>
            </a:fld>
            <a:endParaRPr lang="uk-UA" altLang="ru-RU" smtClean="0"/>
          </a:p>
        </p:txBody>
      </p:sp>
    </p:spTree>
    <p:extLst>
      <p:ext uri="{BB962C8B-B14F-4D97-AF65-F5344CB8AC3E}">
        <p14:creationId xmlns:p14="http://schemas.microsoft.com/office/powerpoint/2010/main" val="33459169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19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977" indent="-2846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74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908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6428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6966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7503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38041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98578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B91229B-368C-47A3-8204-A1AA48A33525}" type="slidenum">
              <a:rPr lang="uk-UA" altLang="ru-RU" smtClean="0"/>
              <a:pPr>
                <a:spcBef>
                  <a:spcPct val="0"/>
                </a:spcBef>
              </a:pPr>
              <a:t>22</a:t>
            </a:fld>
            <a:endParaRPr lang="uk-UA" altLang="ru-RU" smtClean="0"/>
          </a:p>
        </p:txBody>
      </p:sp>
    </p:spTree>
    <p:extLst>
      <p:ext uri="{BB962C8B-B14F-4D97-AF65-F5344CB8AC3E}">
        <p14:creationId xmlns:p14="http://schemas.microsoft.com/office/powerpoint/2010/main" val="33459169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19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977" indent="-2846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74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908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6428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6966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7503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38041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98578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B91229B-368C-47A3-8204-A1AA48A33525}" type="slidenum">
              <a:rPr lang="uk-UA" altLang="ru-RU" smtClean="0"/>
              <a:pPr>
                <a:spcBef>
                  <a:spcPct val="0"/>
                </a:spcBef>
              </a:pPr>
              <a:t>23</a:t>
            </a:fld>
            <a:endParaRPr lang="uk-UA" altLang="ru-RU" smtClean="0"/>
          </a:p>
        </p:txBody>
      </p:sp>
    </p:spTree>
    <p:extLst>
      <p:ext uri="{BB962C8B-B14F-4D97-AF65-F5344CB8AC3E}">
        <p14:creationId xmlns:p14="http://schemas.microsoft.com/office/powerpoint/2010/main" val="33459169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977" indent="-2846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74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908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6428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6966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7503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38041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98578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21075">
              <a:spcBef>
                <a:spcPct val="0"/>
              </a:spcBef>
              <a:defRPr/>
            </a:pPr>
            <a:fld id="{074634CE-C4D0-413B-B160-2946E5726AA1}" type="slidenum">
              <a:rPr lang="uk-UA" altLang="ru-RU">
                <a:solidFill>
                  <a:prstClr val="black"/>
                </a:solidFill>
              </a:rPr>
              <a:pPr defTabSz="921075">
                <a:spcBef>
                  <a:spcPct val="0"/>
                </a:spcBef>
                <a:defRPr/>
              </a:pPr>
              <a:t>24</a:t>
            </a:fld>
            <a:endParaRPr lang="uk-UA" alt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6712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977" indent="-2846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74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908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6428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6966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7503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38041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98578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D44D221-2994-4731-A9E9-90BD7290158F}" type="slidenum">
              <a:rPr lang="uk-UA" altLang="ru-RU" smtClean="0"/>
              <a:pPr>
                <a:spcBef>
                  <a:spcPct val="0"/>
                </a:spcBef>
              </a:pPr>
              <a:t>25</a:t>
            </a:fld>
            <a:endParaRPr lang="uk-UA" altLang="ru-RU" smtClean="0"/>
          </a:p>
        </p:txBody>
      </p:sp>
    </p:spTree>
    <p:extLst>
      <p:ext uri="{BB962C8B-B14F-4D97-AF65-F5344CB8AC3E}">
        <p14:creationId xmlns:p14="http://schemas.microsoft.com/office/powerpoint/2010/main" val="13999965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977" indent="-2846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74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908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6428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6966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7503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38041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98578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D44D221-2994-4731-A9E9-90BD7290158F}" type="slidenum">
              <a:rPr lang="uk-UA" altLang="ru-RU" smtClean="0"/>
              <a:pPr>
                <a:spcBef>
                  <a:spcPct val="0"/>
                </a:spcBef>
              </a:pPr>
              <a:t>26</a:t>
            </a:fld>
            <a:endParaRPr lang="uk-UA" altLang="ru-RU" smtClean="0"/>
          </a:p>
        </p:txBody>
      </p:sp>
    </p:spTree>
    <p:extLst>
      <p:ext uri="{BB962C8B-B14F-4D97-AF65-F5344CB8AC3E}">
        <p14:creationId xmlns:p14="http://schemas.microsoft.com/office/powerpoint/2010/main" val="13999965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542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977" indent="-2846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74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908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6428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6966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7503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38041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98578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E504B30-D214-4427-98EB-BD90697D55D9}" type="slidenum">
              <a:rPr lang="uk-UA" altLang="ru-RU" smtClean="0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27</a:t>
            </a:fld>
            <a:endParaRPr lang="uk-UA" altLang="ru-RU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16532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542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977" indent="-2846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74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908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6428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6966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7503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38041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98578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E504B30-D214-4427-98EB-BD90697D55D9}" type="slidenum">
              <a:rPr lang="uk-UA" altLang="ru-RU" smtClean="0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28</a:t>
            </a:fld>
            <a:endParaRPr lang="uk-UA" altLang="ru-RU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51926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542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977" indent="-2846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74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908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6428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6966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7503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38041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98578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E504B30-D214-4427-98EB-BD90697D55D9}" type="slidenum">
              <a:rPr lang="uk-UA" altLang="ru-RU" smtClean="0"/>
              <a:pPr>
                <a:spcBef>
                  <a:spcPct val="0"/>
                </a:spcBef>
              </a:pPr>
              <a:t>29</a:t>
            </a:fld>
            <a:endParaRPr lang="uk-UA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199196184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563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977" indent="-2846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74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908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6428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6966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7503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38041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98578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A5B7FB6-2A8F-462F-9887-1E8D291DE535}" type="slidenum">
              <a:rPr lang="uk-UA" altLang="ru-RU" smtClean="0"/>
              <a:pPr>
                <a:spcBef>
                  <a:spcPct val="0"/>
                </a:spcBef>
              </a:pPr>
              <a:t>30</a:t>
            </a:fld>
            <a:endParaRPr lang="uk-UA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31066370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977" indent="-2846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74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908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6428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6966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7503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38041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98578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221E047-3931-46D3-AA4D-EF72C806817F}" type="slidenum">
              <a:rPr lang="uk-UA" altLang="ru-RU" smtClean="0"/>
              <a:pPr>
                <a:spcBef>
                  <a:spcPct val="0"/>
                </a:spcBef>
              </a:pPr>
              <a:t>4</a:t>
            </a:fld>
            <a:endParaRPr lang="uk-UA" altLang="ru-RU" smtClean="0"/>
          </a:p>
        </p:txBody>
      </p:sp>
    </p:spTree>
    <p:extLst>
      <p:ext uri="{BB962C8B-B14F-4D97-AF65-F5344CB8AC3E}">
        <p14:creationId xmlns:p14="http://schemas.microsoft.com/office/powerpoint/2010/main" val="147847411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977" indent="-2846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74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908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6428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6966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7503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38041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98578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33B18D9-16CF-463D-9986-A5D2E96A746E}" type="slidenum">
              <a:rPr lang="uk-UA" altLang="ru-RU" smtClean="0"/>
              <a:pPr>
                <a:spcBef>
                  <a:spcPct val="0"/>
                </a:spcBef>
              </a:pPr>
              <a:t>31</a:t>
            </a:fld>
            <a:endParaRPr lang="uk-UA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404622727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604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977" indent="-2846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74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908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6428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6966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7503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38041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98578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C0400F5-6C04-4050-88B2-154768BF629F}" type="slidenum">
              <a:rPr lang="uk-UA" altLang="ru-RU" smtClean="0"/>
              <a:pPr>
                <a:spcBef>
                  <a:spcPct val="0"/>
                </a:spcBef>
              </a:pPr>
              <a:t>32</a:t>
            </a:fld>
            <a:endParaRPr lang="uk-UA" altLang="ru-RU" smtClean="0"/>
          </a:p>
        </p:txBody>
      </p:sp>
    </p:spTree>
    <p:extLst>
      <p:ext uri="{BB962C8B-B14F-4D97-AF65-F5344CB8AC3E}">
        <p14:creationId xmlns:p14="http://schemas.microsoft.com/office/powerpoint/2010/main" val="177882231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624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977" indent="-2846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74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908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6428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6966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7503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38041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98578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5928EF2-48C5-41BD-A647-AF1993F6E73A}" type="slidenum">
              <a:rPr lang="uk-UA" altLang="ru-RU" smtClean="0"/>
              <a:pPr>
                <a:spcBef>
                  <a:spcPct val="0"/>
                </a:spcBef>
              </a:pPr>
              <a:t>33</a:t>
            </a:fld>
            <a:endParaRPr lang="uk-UA" altLang="ru-RU" smtClean="0"/>
          </a:p>
        </p:txBody>
      </p:sp>
    </p:spTree>
    <p:extLst>
      <p:ext uri="{BB962C8B-B14F-4D97-AF65-F5344CB8AC3E}">
        <p14:creationId xmlns:p14="http://schemas.microsoft.com/office/powerpoint/2010/main" val="242601627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624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977" indent="-2846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74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908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6428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6966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7503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38041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98578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5928EF2-48C5-41BD-A647-AF1993F6E73A}" type="slidenum">
              <a:rPr lang="uk-UA" altLang="ru-RU" smtClean="0"/>
              <a:pPr>
                <a:spcBef>
                  <a:spcPct val="0"/>
                </a:spcBef>
              </a:pPr>
              <a:t>34</a:t>
            </a:fld>
            <a:endParaRPr lang="uk-UA" altLang="ru-RU" smtClean="0"/>
          </a:p>
        </p:txBody>
      </p:sp>
    </p:spTree>
    <p:extLst>
      <p:ext uri="{BB962C8B-B14F-4D97-AF65-F5344CB8AC3E}">
        <p14:creationId xmlns:p14="http://schemas.microsoft.com/office/powerpoint/2010/main" val="336510341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624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977" indent="-2846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74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908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6428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6966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7503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38041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98578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5928EF2-48C5-41BD-A647-AF1993F6E73A}" type="slidenum">
              <a:rPr lang="uk-UA" altLang="ru-RU" smtClean="0"/>
              <a:pPr>
                <a:spcBef>
                  <a:spcPct val="0"/>
                </a:spcBef>
              </a:pPr>
              <a:t>35</a:t>
            </a:fld>
            <a:endParaRPr lang="uk-UA" altLang="ru-RU" smtClean="0"/>
          </a:p>
        </p:txBody>
      </p:sp>
    </p:spTree>
    <p:extLst>
      <p:ext uri="{BB962C8B-B14F-4D97-AF65-F5344CB8AC3E}">
        <p14:creationId xmlns:p14="http://schemas.microsoft.com/office/powerpoint/2010/main" val="242601627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645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977" indent="-2846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74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908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6428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6966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7503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38041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98578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A63B89F-4182-464D-95C0-DEC5D22D573E}" type="slidenum">
              <a:rPr lang="uk-UA" altLang="ru-RU" smtClean="0"/>
              <a:pPr>
                <a:spcBef>
                  <a:spcPct val="0"/>
                </a:spcBef>
              </a:pPr>
              <a:t>36</a:t>
            </a:fld>
            <a:endParaRPr lang="uk-UA" altLang="ru-RU" smtClean="0"/>
          </a:p>
        </p:txBody>
      </p:sp>
    </p:spTree>
    <p:extLst>
      <p:ext uri="{BB962C8B-B14F-4D97-AF65-F5344CB8AC3E}">
        <p14:creationId xmlns:p14="http://schemas.microsoft.com/office/powerpoint/2010/main" val="1172332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665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977" indent="-2846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74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908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6428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6966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7503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38041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98578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45030A0-6BC0-4684-A1C0-C668317514DA}" type="slidenum">
              <a:rPr lang="uk-UA" altLang="ru-RU" smtClean="0"/>
              <a:pPr>
                <a:spcBef>
                  <a:spcPct val="0"/>
                </a:spcBef>
              </a:pPr>
              <a:t>37</a:t>
            </a:fld>
            <a:endParaRPr lang="uk-UA" altLang="ru-RU" smtClean="0"/>
          </a:p>
        </p:txBody>
      </p:sp>
    </p:spTree>
    <p:extLst>
      <p:ext uri="{BB962C8B-B14F-4D97-AF65-F5344CB8AC3E}">
        <p14:creationId xmlns:p14="http://schemas.microsoft.com/office/powerpoint/2010/main" val="189528982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686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977" indent="-2846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74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908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6428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6966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7503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38041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98578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9A00A6D-6985-4189-8D0B-02033BC5DA0B}" type="slidenum">
              <a:rPr lang="uk-UA" altLang="ru-RU" smtClean="0"/>
              <a:pPr>
                <a:spcBef>
                  <a:spcPct val="0"/>
                </a:spcBef>
              </a:pPr>
              <a:t>38</a:t>
            </a:fld>
            <a:endParaRPr lang="uk-UA" altLang="ru-RU" smtClean="0"/>
          </a:p>
        </p:txBody>
      </p:sp>
    </p:spTree>
    <p:extLst>
      <p:ext uri="{BB962C8B-B14F-4D97-AF65-F5344CB8AC3E}">
        <p14:creationId xmlns:p14="http://schemas.microsoft.com/office/powerpoint/2010/main" val="279719841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706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977" indent="-2846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74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908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6428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6966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7503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38041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98578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1C72B0E-5B91-4D66-8B22-7DFC8D37C844}" type="slidenum">
              <a:rPr lang="uk-UA" altLang="ru-RU" smtClean="0"/>
              <a:pPr>
                <a:spcBef>
                  <a:spcPct val="0"/>
                </a:spcBef>
              </a:pPr>
              <a:t>39</a:t>
            </a:fld>
            <a:endParaRPr lang="uk-UA" altLang="ru-RU" smtClean="0"/>
          </a:p>
        </p:txBody>
      </p:sp>
    </p:spTree>
    <p:extLst>
      <p:ext uri="{BB962C8B-B14F-4D97-AF65-F5344CB8AC3E}">
        <p14:creationId xmlns:p14="http://schemas.microsoft.com/office/powerpoint/2010/main" val="21051763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977" indent="-2846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74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908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6428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6966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7503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38041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98578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90ABC53-EAEB-48A7-87C5-3318836FA08C}" type="slidenum">
              <a:rPr lang="uk-UA" altLang="ru-RU" smtClean="0"/>
              <a:pPr>
                <a:spcBef>
                  <a:spcPct val="0"/>
                </a:spcBef>
              </a:pPr>
              <a:t>5</a:t>
            </a:fld>
            <a:endParaRPr lang="uk-UA" altLang="ru-RU" smtClean="0"/>
          </a:p>
        </p:txBody>
      </p:sp>
    </p:spTree>
    <p:extLst>
      <p:ext uri="{BB962C8B-B14F-4D97-AF65-F5344CB8AC3E}">
        <p14:creationId xmlns:p14="http://schemas.microsoft.com/office/powerpoint/2010/main" val="16166471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977" indent="-2846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74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908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6428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6966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7503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38041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98578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983B34E-21FD-4C7B-B7C4-3E91F4F0332D}" type="slidenum">
              <a:rPr lang="uk-UA" altLang="ru-RU" smtClean="0"/>
              <a:pPr>
                <a:spcBef>
                  <a:spcPct val="0"/>
                </a:spcBef>
              </a:pPr>
              <a:t>6</a:t>
            </a:fld>
            <a:endParaRPr lang="uk-UA" altLang="ru-RU" smtClean="0"/>
          </a:p>
        </p:txBody>
      </p:sp>
    </p:spTree>
    <p:extLst>
      <p:ext uri="{BB962C8B-B14F-4D97-AF65-F5344CB8AC3E}">
        <p14:creationId xmlns:p14="http://schemas.microsoft.com/office/powerpoint/2010/main" val="28342508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977" indent="-2846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74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908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6428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6966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7503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38041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98578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B3A1B3A-DAEB-4645-AD0C-C67D82F32164}" type="slidenum">
              <a:rPr lang="uk-UA" altLang="ru-RU" smtClean="0"/>
              <a:pPr>
                <a:spcBef>
                  <a:spcPct val="0"/>
                </a:spcBef>
              </a:pPr>
              <a:t>7</a:t>
            </a:fld>
            <a:endParaRPr lang="uk-UA" altLang="ru-RU" smtClean="0"/>
          </a:p>
        </p:txBody>
      </p:sp>
    </p:spTree>
    <p:extLst>
      <p:ext uri="{BB962C8B-B14F-4D97-AF65-F5344CB8AC3E}">
        <p14:creationId xmlns:p14="http://schemas.microsoft.com/office/powerpoint/2010/main" val="6201068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977" indent="-2846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74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908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6428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6966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7503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38041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98578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D44D221-2994-4731-A9E9-90BD7290158F}" type="slidenum">
              <a:rPr lang="uk-UA" altLang="ru-RU" smtClean="0"/>
              <a:pPr>
                <a:spcBef>
                  <a:spcPct val="0"/>
                </a:spcBef>
              </a:pPr>
              <a:t>8</a:t>
            </a:fld>
            <a:endParaRPr lang="uk-UA" altLang="ru-RU" smtClean="0"/>
          </a:p>
        </p:txBody>
      </p:sp>
    </p:spTree>
    <p:extLst>
      <p:ext uri="{BB962C8B-B14F-4D97-AF65-F5344CB8AC3E}">
        <p14:creationId xmlns:p14="http://schemas.microsoft.com/office/powerpoint/2010/main" val="18850549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977" indent="-2846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74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908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6428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6966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7503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38041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98578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D44D221-2994-4731-A9E9-90BD7290158F}" type="slidenum">
              <a:rPr lang="uk-UA" altLang="ru-RU" smtClean="0"/>
              <a:pPr>
                <a:spcBef>
                  <a:spcPct val="0"/>
                </a:spcBef>
              </a:pPr>
              <a:t>9</a:t>
            </a:fld>
            <a:endParaRPr lang="uk-UA" altLang="ru-RU" smtClean="0"/>
          </a:p>
        </p:txBody>
      </p:sp>
    </p:spTree>
    <p:extLst>
      <p:ext uri="{BB962C8B-B14F-4D97-AF65-F5344CB8AC3E}">
        <p14:creationId xmlns:p14="http://schemas.microsoft.com/office/powerpoint/2010/main" val="19687486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977" indent="-2846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74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9089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6428" indent="-22707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6966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7503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38041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98578" indent="-2270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221E047-3931-46D3-AA4D-EF72C806817F}" type="slidenum">
              <a:rPr lang="uk-UA" altLang="ru-RU" smtClean="0"/>
              <a:pPr>
                <a:spcBef>
                  <a:spcPct val="0"/>
                </a:spcBef>
              </a:pPr>
              <a:t>10</a:t>
            </a:fld>
            <a:endParaRPr lang="uk-UA" altLang="ru-RU" smtClean="0"/>
          </a:p>
        </p:txBody>
      </p:sp>
    </p:spTree>
    <p:extLst>
      <p:ext uri="{BB962C8B-B14F-4D97-AF65-F5344CB8AC3E}">
        <p14:creationId xmlns:p14="http://schemas.microsoft.com/office/powerpoint/2010/main" val="83911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9"/>
          <p:cNvSpPr/>
          <p:nvPr userDrawn="1"/>
        </p:nvSpPr>
        <p:spPr>
          <a:xfrm>
            <a:off x="8804275" y="5597525"/>
            <a:ext cx="2117725" cy="12604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5" name="Рисунок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72" t="2" b="28299"/>
          <a:stretch>
            <a:fillRect/>
          </a:stretch>
        </p:blipFill>
        <p:spPr bwMode="auto">
          <a:xfrm>
            <a:off x="8789988" y="0"/>
            <a:ext cx="2136775" cy="491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кутник 7"/>
          <p:cNvSpPr/>
          <p:nvPr userDrawn="1"/>
        </p:nvSpPr>
        <p:spPr>
          <a:xfrm>
            <a:off x="8966200" y="0"/>
            <a:ext cx="2119313" cy="4916488"/>
          </a:xfrm>
          <a:prstGeom prst="rect">
            <a:avLst/>
          </a:prstGeom>
          <a:solidFill>
            <a:srgbClr val="C79478">
              <a:alpha val="6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7" name="Прямокутник 8"/>
          <p:cNvSpPr/>
          <p:nvPr userDrawn="1"/>
        </p:nvSpPr>
        <p:spPr>
          <a:xfrm>
            <a:off x="8966200" y="5597525"/>
            <a:ext cx="2119313" cy="1260475"/>
          </a:xfrm>
          <a:prstGeom prst="rect">
            <a:avLst/>
          </a:prstGeom>
          <a:solidFill>
            <a:srgbClr val="C79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8" name="Рисунок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75" y="917575"/>
            <a:ext cx="1400175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87375" y="3350703"/>
            <a:ext cx="7264400" cy="1143317"/>
          </a:xfrm>
        </p:spPr>
        <p:txBody>
          <a:bodyPr>
            <a:normAutofit/>
          </a:bodyPr>
          <a:lstStyle>
            <a:lvl1pPr algn="l">
              <a:defRPr sz="4400" b="1"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587375" y="4360393"/>
            <a:ext cx="7244080" cy="1655762"/>
          </a:xfrm>
        </p:spPr>
        <p:txBody>
          <a:bodyPr anchor="b">
            <a:normAutofit/>
          </a:bodyPr>
          <a:lstStyle>
            <a:lvl1pPr marL="0" indent="0" algn="l">
              <a:buNone/>
              <a:defRPr sz="1800">
                <a:solidFill>
                  <a:srgbClr val="6B666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51525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7"/>
          <p:cNvSpPr/>
          <p:nvPr userDrawn="1"/>
        </p:nvSpPr>
        <p:spPr>
          <a:xfrm>
            <a:off x="8636000" y="5994400"/>
            <a:ext cx="2449513" cy="863600"/>
          </a:xfrm>
          <a:prstGeom prst="rect">
            <a:avLst/>
          </a:prstGeom>
          <a:solidFill>
            <a:srgbClr val="C79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6" name="Рисунок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65"/>
          <a:stretch>
            <a:fillRect/>
          </a:stretch>
        </p:blipFill>
        <p:spPr bwMode="auto">
          <a:xfrm>
            <a:off x="8745538" y="5197475"/>
            <a:ext cx="1400175" cy="153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кутник 9"/>
          <p:cNvSpPr/>
          <p:nvPr userDrawn="1"/>
        </p:nvSpPr>
        <p:spPr>
          <a:xfrm>
            <a:off x="10052050" y="5360988"/>
            <a:ext cx="987425" cy="44450"/>
          </a:xfrm>
          <a:prstGeom prst="rect">
            <a:avLst/>
          </a:prstGeom>
          <a:solidFill>
            <a:srgbClr val="C79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8" name="Рисунок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801" b="-6847"/>
          <a:stretch>
            <a:fillRect/>
          </a:stretch>
        </p:blipFill>
        <p:spPr bwMode="auto">
          <a:xfrm>
            <a:off x="10055225" y="5486400"/>
            <a:ext cx="102235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587375" y="549274"/>
            <a:ext cx="10515600" cy="666067"/>
          </a:xfrm>
        </p:spPr>
        <p:txBody>
          <a:bodyPr>
            <a:noAutofit/>
          </a:bodyPr>
          <a:lstStyle>
            <a:lvl1pPr>
              <a:defRPr sz="6000" b="1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uk-UA" dirty="0"/>
          </a:p>
        </p:txBody>
      </p:sp>
      <p:sp>
        <p:nvSpPr>
          <p:cNvPr id="1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39432" y="1422653"/>
            <a:ext cx="5369391" cy="4922585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6B666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quarter" idx="13"/>
          </p:nvPr>
        </p:nvSpPr>
        <p:spPr>
          <a:xfrm>
            <a:off x="587375" y="5405376"/>
            <a:ext cx="4111625" cy="939861"/>
          </a:xfrm>
        </p:spPr>
        <p:txBody>
          <a:bodyPr anchor="b"/>
          <a:lstStyle>
            <a:lvl1pPr marL="0" indent="0">
              <a:buNone/>
              <a:defRPr sz="2000"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Місце для номера слайда 17"/>
          <p:cNvSpPr>
            <a:spLocks noGrp="1"/>
          </p:cNvSpPr>
          <p:nvPr>
            <p:ph type="sldNum" sz="quarter" idx="14"/>
          </p:nvPr>
        </p:nvSpPr>
        <p:spPr>
          <a:xfrm>
            <a:off x="8861425" y="6308725"/>
            <a:ext cx="2743200" cy="365125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007B75A8-1AE2-4613-8334-06EB4AF0A1D8}" type="slidenum">
              <a:rPr lang="uk-UA" altLang="ru-RU"/>
              <a:pPr>
                <a:defRPr/>
              </a:pPr>
              <a:t>‹#›</a:t>
            </a:fld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2578489760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7"/>
          <p:cNvSpPr/>
          <p:nvPr userDrawn="1"/>
        </p:nvSpPr>
        <p:spPr>
          <a:xfrm>
            <a:off x="8636000" y="5994400"/>
            <a:ext cx="2449513" cy="863600"/>
          </a:xfrm>
          <a:prstGeom prst="rect">
            <a:avLst/>
          </a:prstGeom>
          <a:solidFill>
            <a:srgbClr val="C79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9" name="Рисунок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65"/>
          <a:stretch>
            <a:fillRect/>
          </a:stretch>
        </p:blipFill>
        <p:spPr bwMode="auto">
          <a:xfrm>
            <a:off x="8745538" y="5197475"/>
            <a:ext cx="1400175" cy="153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кутник 9"/>
          <p:cNvSpPr/>
          <p:nvPr userDrawn="1"/>
        </p:nvSpPr>
        <p:spPr>
          <a:xfrm>
            <a:off x="10052050" y="5357813"/>
            <a:ext cx="1046163" cy="47625"/>
          </a:xfrm>
          <a:prstGeom prst="rect">
            <a:avLst/>
          </a:prstGeom>
          <a:solidFill>
            <a:srgbClr val="C79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11" name="Рисунок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801" b="-6847"/>
          <a:stretch>
            <a:fillRect/>
          </a:stretch>
        </p:blipFill>
        <p:spPr bwMode="auto">
          <a:xfrm>
            <a:off x="10055225" y="5486400"/>
            <a:ext cx="102235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7975" y="1365250"/>
            <a:ext cx="4140200" cy="369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587375" y="512762"/>
            <a:ext cx="10515600" cy="630577"/>
          </a:xfrm>
        </p:spPr>
        <p:txBody>
          <a:bodyPr>
            <a:noAutofit/>
          </a:bodyPr>
          <a:lstStyle>
            <a:lvl1pPr>
              <a:defRPr sz="6000" b="1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uk-UA" dirty="0"/>
          </a:p>
        </p:txBody>
      </p:sp>
      <p:sp>
        <p:nvSpPr>
          <p:cNvPr id="1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643605" y="1373801"/>
            <a:ext cx="5265074" cy="617046"/>
          </a:xfrm>
        </p:spPr>
        <p:txBody>
          <a:bodyPr>
            <a:normAutofit/>
          </a:bodyPr>
          <a:lstStyle>
            <a:lvl1pPr marL="0" indent="0" algn="l">
              <a:buNone/>
              <a:defRPr sz="3600" b="1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 dirty="0"/>
          </a:p>
        </p:txBody>
      </p:sp>
      <p:sp>
        <p:nvSpPr>
          <p:cNvPr id="7" name="Місце для тексту 6"/>
          <p:cNvSpPr>
            <a:spLocks noGrp="1"/>
          </p:cNvSpPr>
          <p:nvPr>
            <p:ph type="body" sz="quarter" idx="10"/>
          </p:nvPr>
        </p:nvSpPr>
        <p:spPr>
          <a:xfrm>
            <a:off x="8924805" y="2658807"/>
            <a:ext cx="1397205" cy="894480"/>
          </a:xfrm>
        </p:spPr>
        <p:txBody>
          <a:bodyPr anchor="ctr"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Місце для тексту 19"/>
          <p:cNvSpPr>
            <a:spLocks noGrp="1"/>
          </p:cNvSpPr>
          <p:nvPr>
            <p:ph type="body" sz="quarter" idx="11"/>
          </p:nvPr>
        </p:nvSpPr>
        <p:spPr>
          <a:xfrm>
            <a:off x="1631950" y="2071626"/>
            <a:ext cx="5289550" cy="393780"/>
          </a:xfrm>
        </p:spPr>
        <p:txBody>
          <a:bodyPr>
            <a:normAutofit/>
          </a:bodyPr>
          <a:lstStyle>
            <a:lvl2pPr marL="252000" indent="0">
              <a:buNone/>
              <a:defRPr sz="2000">
                <a:solidFill>
                  <a:srgbClr val="6B6666"/>
                </a:solidFill>
              </a:defRPr>
            </a:lvl2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Місце для тексту 3"/>
          <p:cNvSpPr>
            <a:spLocks noGrp="1"/>
          </p:cNvSpPr>
          <p:nvPr>
            <p:ph type="body" sz="quarter" idx="13"/>
          </p:nvPr>
        </p:nvSpPr>
        <p:spPr>
          <a:xfrm>
            <a:off x="587375" y="5368864"/>
            <a:ext cx="4111625" cy="939861"/>
          </a:xfrm>
        </p:spPr>
        <p:txBody>
          <a:bodyPr anchor="b"/>
          <a:lstStyle>
            <a:lvl1pPr marL="0" indent="0">
              <a:buNone/>
              <a:defRPr sz="2000"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Місце для номера слайда 17"/>
          <p:cNvSpPr>
            <a:spLocks noGrp="1"/>
          </p:cNvSpPr>
          <p:nvPr>
            <p:ph type="sldNum" sz="quarter" idx="14"/>
          </p:nvPr>
        </p:nvSpPr>
        <p:spPr>
          <a:xfrm>
            <a:off x="8861425" y="6308725"/>
            <a:ext cx="2743200" cy="365125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D645874E-A924-4372-BA99-D1FB7704F41F}" type="slidenum">
              <a:rPr lang="uk-UA" altLang="ru-RU"/>
              <a:pPr>
                <a:defRPr/>
              </a:pPr>
              <a:t>‹#›</a:t>
            </a:fld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2475125428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18"/>
          <p:cNvSpPr/>
          <p:nvPr userDrawn="1"/>
        </p:nvSpPr>
        <p:spPr>
          <a:xfrm>
            <a:off x="587375" y="3622675"/>
            <a:ext cx="2857500" cy="272256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9" name="Прямокутник 7"/>
          <p:cNvSpPr/>
          <p:nvPr userDrawn="1"/>
        </p:nvSpPr>
        <p:spPr>
          <a:xfrm>
            <a:off x="8636000" y="5994400"/>
            <a:ext cx="2449513" cy="863600"/>
          </a:xfrm>
          <a:prstGeom prst="rect">
            <a:avLst/>
          </a:prstGeom>
          <a:solidFill>
            <a:srgbClr val="C79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10" name="Рисунок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65"/>
          <a:stretch>
            <a:fillRect/>
          </a:stretch>
        </p:blipFill>
        <p:spPr bwMode="auto">
          <a:xfrm>
            <a:off x="8745538" y="5197475"/>
            <a:ext cx="1400175" cy="153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кутник 9"/>
          <p:cNvSpPr/>
          <p:nvPr userDrawn="1"/>
        </p:nvSpPr>
        <p:spPr>
          <a:xfrm>
            <a:off x="10052050" y="5360988"/>
            <a:ext cx="987425" cy="44450"/>
          </a:xfrm>
          <a:prstGeom prst="rect">
            <a:avLst/>
          </a:prstGeom>
          <a:solidFill>
            <a:srgbClr val="C79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14" name="Рисунок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801" b="-6847"/>
          <a:stretch>
            <a:fillRect/>
          </a:stretch>
        </p:blipFill>
        <p:spPr bwMode="auto">
          <a:xfrm>
            <a:off x="10055225" y="5486400"/>
            <a:ext cx="102235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кутник 16"/>
          <p:cNvSpPr/>
          <p:nvPr userDrawn="1"/>
        </p:nvSpPr>
        <p:spPr>
          <a:xfrm>
            <a:off x="6389688" y="512763"/>
            <a:ext cx="2557462" cy="2924175"/>
          </a:xfrm>
          <a:prstGeom prst="rect">
            <a:avLst/>
          </a:prstGeom>
          <a:solidFill>
            <a:srgbClr val="C79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587375" y="512762"/>
            <a:ext cx="2780858" cy="910923"/>
          </a:xfrm>
        </p:spPr>
        <p:txBody>
          <a:bodyPr>
            <a:noAutofit/>
          </a:bodyPr>
          <a:lstStyle>
            <a:lvl1pPr>
              <a:defRPr sz="3600" b="1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uk-UA" dirty="0"/>
          </a:p>
        </p:txBody>
      </p:sp>
      <p:sp>
        <p:nvSpPr>
          <p:cNvPr id="1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587375" y="1527859"/>
            <a:ext cx="2780858" cy="1886314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6B666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 dirty="0"/>
          </a:p>
        </p:txBody>
      </p:sp>
      <p:sp>
        <p:nvSpPr>
          <p:cNvPr id="16" name="Місце для зображення 3"/>
          <p:cNvSpPr>
            <a:spLocks noGrp="1"/>
          </p:cNvSpPr>
          <p:nvPr>
            <p:ph type="pic" sz="quarter" idx="11"/>
          </p:nvPr>
        </p:nvSpPr>
        <p:spPr>
          <a:xfrm>
            <a:off x="3524772" y="512776"/>
            <a:ext cx="2737132" cy="2901755"/>
          </a:xfrm>
        </p:spPr>
        <p:txBody>
          <a:bodyPr rtlCol="0">
            <a:normAutofit/>
          </a:bodyPr>
          <a:lstStyle>
            <a:lvl1pPr marL="0" indent="0" algn="ctr">
              <a:buNone/>
              <a:defRPr sz="1800" i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4" name="Місце для тексту 23"/>
          <p:cNvSpPr>
            <a:spLocks noGrp="1"/>
          </p:cNvSpPr>
          <p:nvPr>
            <p:ph type="body" sz="quarter" idx="13"/>
          </p:nvPr>
        </p:nvSpPr>
        <p:spPr>
          <a:xfrm>
            <a:off x="753018" y="4862070"/>
            <a:ext cx="2499468" cy="13192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Місце для зображення 3"/>
          <p:cNvSpPr>
            <a:spLocks noGrp="1"/>
          </p:cNvSpPr>
          <p:nvPr>
            <p:ph type="pic" sz="quarter" idx="14"/>
          </p:nvPr>
        </p:nvSpPr>
        <p:spPr>
          <a:xfrm>
            <a:off x="9062977" y="512776"/>
            <a:ext cx="2505136" cy="2936479"/>
          </a:xfrm>
        </p:spPr>
        <p:txBody>
          <a:bodyPr rtlCol="0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7" name="Місце для зображення 3"/>
          <p:cNvSpPr>
            <a:spLocks noGrp="1"/>
          </p:cNvSpPr>
          <p:nvPr>
            <p:ph type="pic" sz="quarter" idx="15"/>
          </p:nvPr>
        </p:nvSpPr>
        <p:spPr>
          <a:xfrm>
            <a:off x="3543781" y="3611336"/>
            <a:ext cx="2706548" cy="2733005"/>
          </a:xfrm>
        </p:spPr>
        <p:txBody>
          <a:bodyPr rtlCol="0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7" name="Місце для номера слайда 17"/>
          <p:cNvSpPr>
            <a:spLocks noGrp="1"/>
          </p:cNvSpPr>
          <p:nvPr>
            <p:ph type="sldNum" sz="quarter" idx="16"/>
          </p:nvPr>
        </p:nvSpPr>
        <p:spPr>
          <a:xfrm>
            <a:off x="8861425" y="6308725"/>
            <a:ext cx="2743200" cy="365125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C3521FB5-2EAE-4FF3-9AC0-FAA1C7FB6840}" type="slidenum">
              <a:rPr lang="uk-UA" altLang="ru-RU"/>
              <a:pPr>
                <a:defRPr/>
              </a:pPr>
              <a:t>‹#›</a:t>
            </a:fld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4239436203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7"/>
          <p:cNvSpPr/>
          <p:nvPr userDrawn="1"/>
        </p:nvSpPr>
        <p:spPr>
          <a:xfrm>
            <a:off x="8636000" y="5994400"/>
            <a:ext cx="2449513" cy="863600"/>
          </a:xfrm>
          <a:prstGeom prst="rect">
            <a:avLst/>
          </a:prstGeom>
          <a:solidFill>
            <a:srgbClr val="C79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9" name="Рисунок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75" y="479425"/>
            <a:ext cx="1400175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Заголовок 1"/>
          <p:cNvSpPr>
            <a:spLocks noGrp="1"/>
          </p:cNvSpPr>
          <p:nvPr>
            <p:ph type="ctrTitle"/>
          </p:nvPr>
        </p:nvSpPr>
        <p:spPr>
          <a:xfrm>
            <a:off x="587375" y="2589005"/>
            <a:ext cx="3811005" cy="1143317"/>
          </a:xfrm>
        </p:spPr>
        <p:txBody>
          <a:bodyPr>
            <a:normAutofit/>
          </a:bodyPr>
          <a:lstStyle>
            <a:lvl1pPr algn="l">
              <a:defRPr sz="2800" b="1"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uk-UA" dirty="0"/>
          </a:p>
        </p:txBody>
      </p:sp>
      <p:sp>
        <p:nvSpPr>
          <p:cNvPr id="21" name="Підзаголовок 2"/>
          <p:cNvSpPr>
            <a:spLocks noGrp="1"/>
          </p:cNvSpPr>
          <p:nvPr>
            <p:ph type="subTitle" idx="1"/>
          </p:nvPr>
        </p:nvSpPr>
        <p:spPr>
          <a:xfrm>
            <a:off x="5344570" y="2464376"/>
            <a:ext cx="6223543" cy="1274248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6B666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 dirty="0" smtClean="0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5335267" y="1157468"/>
            <a:ext cx="6232846" cy="1168400"/>
          </a:xfrm>
        </p:spPr>
        <p:txBody>
          <a:bodyPr anchor="b"/>
          <a:lstStyle>
            <a:lvl1pPr marL="0" indent="0">
              <a:buNone/>
              <a:defRPr b="1">
                <a:latin typeface="+mn-l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Місце для діаграми 6"/>
          <p:cNvSpPr>
            <a:spLocks noGrp="1"/>
          </p:cNvSpPr>
          <p:nvPr>
            <p:ph type="chart" sz="quarter" idx="11"/>
          </p:nvPr>
        </p:nvSpPr>
        <p:spPr>
          <a:xfrm>
            <a:off x="5348288" y="3298825"/>
            <a:ext cx="6219825" cy="3009900"/>
          </a:xfrm>
        </p:spPr>
        <p:txBody>
          <a:bodyPr rtlCol="0">
            <a:normAutofit/>
          </a:bodyPr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ru-RU" noProof="0" smtClean="0"/>
              <a:t>Вставка диаграммы</a:t>
            </a:r>
            <a:endParaRPr lang="uk-UA" noProof="0" dirty="0"/>
          </a:p>
        </p:txBody>
      </p:sp>
      <p:sp>
        <p:nvSpPr>
          <p:cNvPr id="26" name="Місце для тексту 25"/>
          <p:cNvSpPr>
            <a:spLocks noGrp="1"/>
          </p:cNvSpPr>
          <p:nvPr>
            <p:ph type="body" sz="quarter" idx="12"/>
          </p:nvPr>
        </p:nvSpPr>
        <p:spPr>
          <a:xfrm>
            <a:off x="587375" y="4884738"/>
            <a:ext cx="3857303" cy="1423987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Місце для номера слайда 17"/>
          <p:cNvSpPr>
            <a:spLocks noGrp="1"/>
          </p:cNvSpPr>
          <p:nvPr>
            <p:ph type="sldNum" sz="quarter" idx="13"/>
          </p:nvPr>
        </p:nvSpPr>
        <p:spPr>
          <a:xfrm>
            <a:off x="8861425" y="6308725"/>
            <a:ext cx="2743200" cy="365125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95C0C0CA-2D4C-40F9-B773-806468121AAA}" type="slidenum">
              <a:rPr lang="uk-UA" altLang="ru-RU"/>
              <a:pPr>
                <a:defRPr/>
              </a:pPr>
              <a:t>‹#›</a:t>
            </a:fld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3555512723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Місце для заголовка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uk-UA" altLang="ru-RU" smtClean="0"/>
              <a:t>Зразок заголовка</a:t>
            </a:r>
          </a:p>
        </p:txBody>
      </p:sp>
      <p:sp>
        <p:nvSpPr>
          <p:cNvPr id="1027" name="Місце для тексту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altLang="ru-RU" smtClean="0"/>
              <a:t>Редагувати стиль зразка тексту</a:t>
            </a:r>
          </a:p>
          <a:p>
            <a:pPr lvl="1"/>
            <a:r>
              <a:rPr lang="uk-UA" altLang="ru-RU" smtClean="0"/>
              <a:t>Другий рівень</a:t>
            </a:r>
          </a:p>
          <a:p>
            <a:pPr lvl="2"/>
            <a:r>
              <a:rPr lang="uk-UA" altLang="ru-RU" smtClean="0"/>
              <a:t>Третій рівень</a:t>
            </a:r>
          </a:p>
          <a:p>
            <a:pPr lvl="3"/>
            <a:r>
              <a:rPr lang="uk-UA" altLang="ru-RU" smtClean="0"/>
              <a:t>Четвертий рівень</a:t>
            </a:r>
          </a:p>
          <a:p>
            <a:pPr lvl="4"/>
            <a:r>
              <a:rPr lang="uk-UA" altLang="ru-RU" smtClean="0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C96435B-E8C3-4108-8234-844BEE9F3A02}" type="datetime1">
              <a:rPr lang="uk-UA"/>
              <a:pPr>
                <a:defRPr/>
              </a:pPr>
              <a:t>10.04.2023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87FD2A1-B332-47F8-8B21-99EE2C43C535}" type="slidenum">
              <a:rPr lang="uk-UA" altLang="ru-RU"/>
              <a:pPr>
                <a:defRPr/>
              </a:pPr>
              <a:t>‹#›</a:t>
            </a:fld>
            <a:endParaRPr lang="uk-UA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8" r:id="rId1"/>
    <p:sldLayoutId id="2147483929" r:id="rId2"/>
    <p:sldLayoutId id="2147483930" r:id="rId3"/>
    <p:sldLayoutId id="2147483931" r:id="rId4"/>
    <p:sldLayoutId id="2147483932" r:id="rId5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7.xml"/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12" Type="http://schemas.microsoft.com/office/2007/relationships/diagramDrawing" Target="../diagrams/drawing17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6.xml"/><Relationship Id="rId11" Type="http://schemas.openxmlformats.org/officeDocument/2006/relationships/diagramColors" Target="../diagrams/colors17.xml"/><Relationship Id="rId5" Type="http://schemas.openxmlformats.org/officeDocument/2006/relationships/diagramQuickStyle" Target="../diagrams/quickStyle16.xml"/><Relationship Id="rId10" Type="http://schemas.openxmlformats.org/officeDocument/2006/relationships/diagramQuickStyle" Target="../diagrams/quickStyle17.xml"/><Relationship Id="rId4" Type="http://schemas.openxmlformats.org/officeDocument/2006/relationships/diagramLayout" Target="../diagrams/layout16.xml"/><Relationship Id="rId9" Type="http://schemas.openxmlformats.org/officeDocument/2006/relationships/diagramLayout" Target="../diagrams/layout1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4" Type="http://schemas.openxmlformats.org/officeDocument/2006/relationships/diagramLayout" Target="../diagrams/layout2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8"/>
          <p:cNvSpPr txBox="1">
            <a:spLocks noChangeArrowheads="1"/>
          </p:cNvSpPr>
          <p:nvPr/>
        </p:nvSpPr>
        <p:spPr bwMode="auto">
          <a:xfrm>
            <a:off x="1604963" y="2160588"/>
            <a:ext cx="7510462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ГОСУДАРСТВЕННАЯ ПОДДЕРЖКА АГРОПРОМЫШЛЕННОГО КОМПЛЕКСА НИЖЕГОРОДСКОЙ ОБЛАСТИ В </a:t>
            </a:r>
            <a:r>
              <a:rPr lang="ru-RU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2023 </a:t>
            </a:r>
            <a:r>
              <a:rPr lang="ru-RU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ГОДУ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Місце для номера слайда 4"/>
          <p:cNvSpPr>
            <a:spLocks noGrp="1"/>
          </p:cNvSpPr>
          <p:nvPr>
            <p:ph type="sldNum" sz="quarter" idx="13"/>
          </p:nvPr>
        </p:nvSpPr>
        <p:spPr bwMode="auto">
          <a:xfrm>
            <a:off x="8824913" y="6308725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95494CE8-FBC4-4E6F-A1EC-C22EF81BC26E}" type="slidenum">
              <a:rPr lang="uk-UA" altLang="ru-RU" sz="1600" smtClean="0">
                <a:solidFill>
                  <a:schemeClr val="accent1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10</a:t>
            </a:fld>
            <a:endParaRPr lang="uk-UA" altLang="ru-RU" sz="160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smtClean="0">
              <a:solidFill>
                <a:schemeClr val="accent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681163" y="485775"/>
            <a:ext cx="7499350" cy="1143000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ru-RU" sz="2400" b="1" dirty="0">
              <a:solidFill>
                <a:schemeClr val="accent5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4126559341"/>
              </p:ext>
            </p:extLst>
          </p:nvPr>
        </p:nvGraphicFramePr>
        <p:xfrm>
          <a:off x="1954211" y="485775"/>
          <a:ext cx="8982224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TextBox 8"/>
          <p:cNvSpPr txBox="1">
            <a:spLocks noChangeArrowheads="1"/>
          </p:cNvSpPr>
          <p:nvPr/>
        </p:nvSpPr>
        <p:spPr bwMode="auto">
          <a:xfrm>
            <a:off x="2124148" y="12699"/>
            <a:ext cx="86423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«</a:t>
            </a:r>
            <a:r>
              <a:rPr lang="en-US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СТИМУЛИРУЮЩАЯ</a:t>
            </a: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СУБСИДИЯ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124148" y="1628775"/>
            <a:ext cx="9547131" cy="693945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  <a:scene3d>
            <a:camera prst="orthographicFront"/>
            <a:lightRig rig="threePt" dir="t"/>
          </a:scene3d>
          <a:sp3d extrusionH="69850" contourW="44450">
            <a:bevelT w="63500" h="69850"/>
            <a:bevelB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0"/>
          <a:lstStyle/>
          <a:p>
            <a:pPr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2.1. </a:t>
            </a:r>
            <a:r>
              <a:rPr lang="ru-RU" sz="1600" dirty="0">
                <a:solidFill>
                  <a:schemeClr val="tx1"/>
                </a:solidFill>
              </a:rPr>
              <a:t>Субсидии на 1 гектар сельскохозяйственных </a:t>
            </a:r>
            <a:r>
              <a:rPr lang="ru-RU" sz="1600" dirty="0" smtClean="0">
                <a:solidFill>
                  <a:schemeClr val="tx1"/>
                </a:solidFill>
              </a:rPr>
              <a:t>культур (Зерновые </a:t>
            </a:r>
            <a:r>
              <a:rPr lang="ru-RU" sz="1600" dirty="0">
                <a:solidFill>
                  <a:schemeClr val="tx1"/>
                </a:solidFill>
              </a:rPr>
              <a:t>и </a:t>
            </a:r>
            <a:r>
              <a:rPr lang="ru-RU" sz="1600" dirty="0" smtClean="0">
                <a:solidFill>
                  <a:schemeClr val="tx1"/>
                </a:solidFill>
              </a:rPr>
              <a:t>зернобобовые, Масличные, Овощи </a:t>
            </a:r>
            <a:r>
              <a:rPr lang="ru-RU" sz="1600" dirty="0">
                <a:solidFill>
                  <a:schemeClr val="tx1"/>
                </a:solidFill>
              </a:rPr>
              <a:t>открытого </a:t>
            </a:r>
            <a:r>
              <a:rPr lang="ru-RU" sz="1600" dirty="0" smtClean="0">
                <a:solidFill>
                  <a:schemeClr val="tx1"/>
                </a:solidFill>
              </a:rPr>
              <a:t>грунта, Картофель, Сахарная свекла, Кормовые культуры)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124148" y="2500446"/>
            <a:ext cx="9547131" cy="464945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  <a:scene3d>
            <a:camera prst="orthographicFront"/>
            <a:lightRig rig="threePt" dir="t"/>
          </a:scene3d>
          <a:sp3d extrusionH="69850" contourW="44450">
            <a:bevelT w="63500" h="69850"/>
            <a:bevelB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0"/>
          <a:lstStyle/>
          <a:p>
            <a:pPr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2.2. </a:t>
            </a:r>
            <a:r>
              <a:rPr lang="ru-RU" sz="1600" dirty="0">
                <a:solidFill>
                  <a:schemeClr val="tx1"/>
                </a:solidFill>
              </a:rPr>
              <a:t>Субсидии </a:t>
            </a:r>
            <a:r>
              <a:rPr lang="ru-RU" sz="1600" dirty="0" smtClean="0">
                <a:solidFill>
                  <a:schemeClr val="tx1"/>
                </a:solidFill>
              </a:rPr>
              <a:t>на возмещение части затрат на поддержку </a:t>
            </a:r>
            <a:r>
              <a:rPr lang="ru-RU" sz="1600" dirty="0">
                <a:solidFill>
                  <a:schemeClr val="tx1"/>
                </a:solidFill>
              </a:rPr>
              <a:t>собственного производства </a:t>
            </a:r>
            <a:r>
              <a:rPr lang="ru-RU" sz="1600" dirty="0" smtClean="0">
                <a:solidFill>
                  <a:schemeClr val="tx1"/>
                </a:solidFill>
              </a:rPr>
              <a:t>молока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124149" y="3141383"/>
            <a:ext cx="9547131" cy="430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  <a:scene3d>
            <a:camera prst="orthographicFront"/>
            <a:lightRig rig="threePt" dir="t"/>
          </a:scene3d>
          <a:sp3d extrusionH="69850" contourW="44450">
            <a:bevelT w="63500" h="69850"/>
            <a:bevelB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0"/>
          <a:lstStyle/>
          <a:p>
            <a:pPr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2.3. </a:t>
            </a:r>
            <a:r>
              <a:rPr lang="ru-RU" sz="1600" dirty="0">
                <a:solidFill>
                  <a:schemeClr val="tx1"/>
                </a:solidFill>
              </a:rPr>
              <a:t>Субсидии на 1 тонну прироста переработанного молока на пищевую продукцию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124148" y="3790863"/>
            <a:ext cx="9547131" cy="430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  <a:scene3d>
            <a:camera prst="orthographicFront"/>
            <a:lightRig rig="threePt" dir="t"/>
          </a:scene3d>
          <a:sp3d extrusionH="69850" contourW="44450">
            <a:bevelT w="63500" h="69850"/>
            <a:bevelB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0"/>
          <a:lstStyle/>
          <a:p>
            <a:pPr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2.4. </a:t>
            </a:r>
            <a:r>
              <a:rPr lang="ru-RU" sz="1600" dirty="0">
                <a:solidFill>
                  <a:schemeClr val="tx1"/>
                </a:solidFill>
              </a:rPr>
              <a:t>Субсидии на </a:t>
            </a:r>
            <a:r>
              <a:rPr lang="ru-RU" sz="1600" dirty="0" smtClean="0">
                <a:solidFill>
                  <a:schemeClr val="tx1"/>
                </a:solidFill>
              </a:rPr>
              <a:t>закладку и уход за многолетними плодовыми и ягодными насаждениями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124149" y="4431797"/>
            <a:ext cx="9547131" cy="51859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  <a:scene3d>
            <a:camera prst="orthographicFront"/>
            <a:lightRig rig="threePt" dir="t"/>
          </a:scene3d>
          <a:sp3d extrusionH="69850" contourW="44450">
            <a:bevelT w="63500" h="69850"/>
            <a:bevelB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0"/>
          <a:lstStyle/>
          <a:p>
            <a:pPr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2.5. Гранты на развитие малых форм хозяйствования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667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8"/>
          <p:cNvSpPr txBox="1">
            <a:spLocks noChangeArrowheads="1"/>
          </p:cNvSpPr>
          <p:nvPr/>
        </p:nvSpPr>
        <p:spPr bwMode="auto">
          <a:xfrm>
            <a:off x="1915816" y="18551"/>
            <a:ext cx="86423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2.«</a:t>
            </a:r>
            <a:r>
              <a:rPr lang="en-US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СТИМУЛИРУЮЩАЯ</a:t>
            </a: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СУБСИДИЯ</a:t>
            </a:r>
          </a:p>
        </p:txBody>
      </p:sp>
      <p:sp>
        <p:nvSpPr>
          <p:cNvPr id="30722" name="Місце для номера слайда 4"/>
          <p:cNvSpPr>
            <a:spLocks noGrp="1"/>
          </p:cNvSpPr>
          <p:nvPr>
            <p:ph type="sldNum" sz="quarter" idx="13"/>
          </p:nvPr>
        </p:nvSpPr>
        <p:spPr bwMode="auto">
          <a:xfrm>
            <a:off x="8824913" y="6308725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0BBD8E26-77A4-4937-8EB6-C99AC70F1E36}" type="slidenum">
              <a:rPr lang="uk-UA" altLang="ru-RU" sz="1600" smtClean="0">
                <a:solidFill>
                  <a:schemeClr val="accent1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11</a:t>
            </a:fld>
            <a:endParaRPr lang="uk-UA" altLang="ru-RU" sz="160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smtClean="0">
              <a:solidFill>
                <a:schemeClr val="accent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681163" y="485775"/>
            <a:ext cx="7499350" cy="1143000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ru-RU" sz="2400" b="1" dirty="0">
              <a:solidFill>
                <a:schemeClr val="accent5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0994236"/>
              </p:ext>
            </p:extLst>
          </p:nvPr>
        </p:nvGraphicFramePr>
        <p:xfrm>
          <a:off x="3129589" y="1197592"/>
          <a:ext cx="7629566" cy="2083191"/>
        </p:xfrm>
        <a:graphic>
          <a:graphicData uri="http://schemas.openxmlformats.org/drawingml/2006/table">
            <a:tbl>
              <a:tblPr/>
              <a:tblGrid>
                <a:gridCol w="3954160">
                  <a:extLst>
                    <a:ext uri="{9D8B030D-6E8A-4147-A177-3AD203B41FA5}">
                      <a16:colId xmlns:a16="http://schemas.microsoft.com/office/drawing/2014/main" xmlns="" val="1355555908"/>
                    </a:ext>
                  </a:extLst>
                </a:gridCol>
                <a:gridCol w="3675406">
                  <a:extLst>
                    <a:ext uri="{9D8B030D-6E8A-4147-A177-3AD203B41FA5}">
                      <a16:colId xmlns:a16="http://schemas.microsoft.com/office/drawing/2014/main" xmlns="" val="4243122868"/>
                    </a:ext>
                  </a:extLst>
                </a:gridCol>
              </a:tblGrid>
              <a:tr h="494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Направления предоставления субсидии</a:t>
                      </a:r>
                    </a:p>
                  </a:txBody>
                  <a:tcPr marL="72000" marR="72000" marT="72000" marB="720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Ставка на 1 га за счет средств областного бюджета, рублей</a:t>
                      </a:r>
                    </a:p>
                  </a:txBody>
                  <a:tcPr marL="72000" marR="72000" marT="72000" marB="72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34124924"/>
                  </a:ext>
                </a:extLst>
              </a:tr>
              <a:tr h="2251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Зерновые и зернобобовые культуры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207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6750447"/>
                  </a:ext>
                </a:extLst>
              </a:tr>
              <a:tr h="2451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Масличные культуры 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82391854"/>
                  </a:ext>
                </a:extLst>
              </a:tr>
              <a:tr h="2395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Овощные культуры открытого грунта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16 960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06307774"/>
                  </a:ext>
                </a:extLst>
              </a:tr>
              <a:tr h="2509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Однолетние кормовые культуры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86766636"/>
                  </a:ext>
                </a:extLst>
              </a:tr>
              <a:tr h="2281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Многолетние кормовые культуры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54791119"/>
                  </a:ext>
                </a:extLst>
              </a:tr>
              <a:tr h="216889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Сахарная свекла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07508625"/>
                  </a:ext>
                </a:extLst>
              </a:tr>
            </a:tbl>
          </a:graphicData>
        </a:graphic>
      </p:graphicFrame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1915816" y="468488"/>
            <a:ext cx="948439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.1. </a:t>
            </a:r>
            <a:r>
              <a:rPr lang="ru-RU" altLang="ru-RU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Субсидии на </a:t>
            </a:r>
            <a:r>
              <a:rPr lang="ru-RU" alt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altLang="ru-RU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гектар сельскохозяйственных культур</a:t>
            </a: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34330" y="5421309"/>
            <a:ext cx="11281954" cy="3556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en-US" sz="1300" dirty="0" smtClean="0">
                <a:solidFill>
                  <a:schemeClr val="tx1"/>
                </a:solidFill>
              </a:rPr>
              <a:t> </a:t>
            </a:r>
            <a:r>
              <a:rPr lang="ru-RU" sz="1300" dirty="0" smtClean="0">
                <a:solidFill>
                  <a:schemeClr val="tx1"/>
                </a:solidFill>
              </a:rPr>
              <a:t>Условие – сохранение общей посевной площади сельскохозяйственных культур в году предоставления субсидии по отношению к отчетному году </a:t>
            </a:r>
            <a:endParaRPr lang="ru-RU" sz="1300" dirty="0">
              <a:solidFill>
                <a:schemeClr val="tx1"/>
              </a:solidFill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9765161"/>
              </p:ext>
            </p:extLst>
          </p:nvPr>
        </p:nvGraphicFramePr>
        <p:xfrm>
          <a:off x="434331" y="3732057"/>
          <a:ext cx="11273407" cy="15732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734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43771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Применение коэффициентов при расчете ставки субсидии на 1 га из областного бюджета сверх уровня софинансирования:</a:t>
                      </a:r>
                      <a:endParaRPr lang="ru-RU" sz="1200" dirty="0"/>
                    </a:p>
                  </a:txBody>
                  <a:tcPr marL="91433" marR="91433" marT="45718" marB="45718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5409"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 smtClean="0"/>
                        <a:t>1. </a:t>
                      </a:r>
                      <a:r>
                        <a:rPr lang="ru-RU" sz="1200" u="sng" dirty="0" smtClean="0"/>
                        <a:t>Коэффициент сельскохозяйственного страхования (Кс) </a:t>
                      </a:r>
                      <a:r>
                        <a:rPr lang="ru-RU" sz="1200" dirty="0" smtClean="0"/>
                        <a:t>- 1,2 применяется для получателей, застраховавших по договору(</a:t>
                      </a:r>
                      <a:r>
                        <a:rPr lang="ru-RU" sz="1200" dirty="0" err="1" smtClean="0"/>
                        <a:t>ам</a:t>
                      </a:r>
                      <a:r>
                        <a:rPr lang="ru-RU" sz="1200" dirty="0" smtClean="0"/>
                        <a:t>) сельскохозяйственного страхования, осуществляемого с государственной поддержкой, риски утраты (гибели) урожая сельскохозяйственных культур</a:t>
                      </a:r>
                      <a:r>
                        <a:rPr lang="ru-RU" sz="1200" baseline="0" dirty="0" smtClean="0"/>
                        <a:t> не </a:t>
                      </a:r>
                      <a:r>
                        <a:rPr lang="ru-RU" sz="1200" dirty="0" smtClean="0"/>
                        <a:t>менее 30% площади сельскохозяйственной культуры</a:t>
                      </a:r>
                    </a:p>
                  </a:txBody>
                  <a:tcPr marL="36000" marR="36000" marT="45718" marB="45718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94108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2. </a:t>
                      </a:r>
                      <a:r>
                        <a:rPr lang="ru-RU" sz="1200" u="sng" dirty="0" smtClean="0"/>
                        <a:t>Коэффициент интенсивности применения минеральных удобрений (</a:t>
                      </a:r>
                      <a:r>
                        <a:rPr lang="ru-RU" sz="1200" u="sng" dirty="0" err="1" smtClean="0"/>
                        <a:t>Киу</a:t>
                      </a:r>
                      <a:r>
                        <a:rPr lang="ru-RU" sz="1200" u="sng" dirty="0" smtClean="0"/>
                        <a:t>)</a:t>
                      </a:r>
                      <a:r>
                        <a:rPr lang="ru-RU" sz="1200" u="none" dirty="0" smtClean="0"/>
                        <a:t> – применяется в зависимости от количества внесенных минеральных удобрений на 1 га общей посевной площади сельскохозяйственных культур получателя в отчетном году: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dirty="0" smtClean="0"/>
                        <a:t>- при внесении менее 46 кг, коэффициент </a:t>
                      </a:r>
                      <a:r>
                        <a:rPr lang="ru-RU" sz="1200" u="none" dirty="0" err="1" smtClean="0"/>
                        <a:t>Киу</a:t>
                      </a:r>
                      <a:r>
                        <a:rPr lang="ru-RU" sz="1200" u="none" dirty="0" smtClean="0"/>
                        <a:t> равен 1;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dirty="0" smtClean="0"/>
                        <a:t>- при внесении более 46 кг - 1,2</a:t>
                      </a:r>
                    </a:p>
                  </a:txBody>
                  <a:tcPr marL="36000" marR="36000" marT="36000" marB="3600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83534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175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Місце для номера слайда 4"/>
          <p:cNvSpPr>
            <a:spLocks noGrp="1"/>
          </p:cNvSpPr>
          <p:nvPr>
            <p:ph type="sldNum" sz="quarter" idx="13"/>
          </p:nvPr>
        </p:nvSpPr>
        <p:spPr bwMode="auto">
          <a:xfrm>
            <a:off x="8824913" y="6308725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dirty="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95494CE8-FBC4-4E6F-A1EC-C22EF81BC26E}" type="slidenum">
              <a:rPr lang="uk-UA" altLang="ru-RU" sz="1600" smtClean="0">
                <a:solidFill>
                  <a:schemeClr val="accent1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12</a:t>
            </a:fld>
            <a:endParaRPr lang="uk-UA" altLang="ru-RU" sz="1600" dirty="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dirty="0" smtClean="0">
              <a:solidFill>
                <a:schemeClr val="accent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681163" y="485775"/>
            <a:ext cx="7499350" cy="1143000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ru-RU" sz="2400" b="1" dirty="0">
              <a:solidFill>
                <a:schemeClr val="accent5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34820" name="TextBox 8"/>
          <p:cNvSpPr txBox="1">
            <a:spLocks noChangeArrowheads="1"/>
          </p:cNvSpPr>
          <p:nvPr/>
        </p:nvSpPr>
        <p:spPr bwMode="auto">
          <a:xfrm>
            <a:off x="2068014" y="541886"/>
            <a:ext cx="90731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2.2</a:t>
            </a:r>
            <a:r>
              <a:rPr lang="en-US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П</a:t>
            </a:r>
            <a:r>
              <a:rPr lang="ru-RU" alt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оддержк</a:t>
            </a:r>
            <a:r>
              <a:rPr lang="en-US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собственного производства молока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91433" y="1168370"/>
            <a:ext cx="970431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b="1" dirty="0">
                <a:cs typeface="Arial" panose="020B0604020202020204" pitchFamily="34" charset="0"/>
              </a:rPr>
              <a:t>Базовые ставки субсидии:</a:t>
            </a:r>
          </a:p>
          <a:p>
            <a:pPr marL="171450" indent="-171450">
              <a:buFontTx/>
              <a:buChar char="-"/>
              <a:defRPr/>
            </a:pPr>
            <a:r>
              <a:rPr lang="ru-RU" sz="1200" b="1" dirty="0">
                <a:cs typeface="Arial" panose="020B0604020202020204" pitchFamily="34" charset="0"/>
              </a:rPr>
              <a:t>федеральный и областной бюджет с учетом уровня софинансирования – </a:t>
            </a:r>
            <a:r>
              <a:rPr lang="ru-RU" sz="1200" b="1" dirty="0" smtClean="0">
                <a:cs typeface="Arial" panose="020B0604020202020204" pitchFamily="34" charset="0"/>
              </a:rPr>
              <a:t>2,173 рубля</a:t>
            </a:r>
            <a:r>
              <a:rPr lang="en-US" sz="1200" b="1" dirty="0" smtClean="0"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cs typeface="Arial" panose="020B0604020202020204" pitchFamily="34" charset="0"/>
              </a:rPr>
              <a:t>за</a:t>
            </a:r>
            <a:r>
              <a:rPr lang="en-US" sz="1200" b="1" dirty="0" smtClean="0">
                <a:cs typeface="Arial" panose="020B0604020202020204" pitchFamily="34" charset="0"/>
              </a:rPr>
              <a:t> 1 к</a:t>
            </a:r>
            <a:r>
              <a:rPr lang="ru-RU" sz="1200" b="1" dirty="0" smtClean="0">
                <a:cs typeface="Arial" panose="020B0604020202020204" pitchFamily="34" charset="0"/>
              </a:rPr>
              <a:t>г реализованного молока </a:t>
            </a:r>
          </a:p>
          <a:p>
            <a:pPr>
              <a:defRPr/>
            </a:pPr>
            <a:r>
              <a:rPr lang="ru-RU" sz="1200" b="1" dirty="0" smtClean="0">
                <a:cs typeface="Arial" panose="020B0604020202020204" pitchFamily="34" charset="0"/>
              </a:rPr>
              <a:t>(с 1 октября  2022 года по 28 февраля 2023 года);</a:t>
            </a:r>
            <a:endParaRPr lang="ru-RU" sz="1200" b="1" dirty="0">
              <a:cs typeface="Arial" panose="020B0604020202020204" pitchFamily="34" charset="0"/>
            </a:endParaRPr>
          </a:p>
          <a:p>
            <a:pPr marL="171450" indent="-171450">
              <a:buFontTx/>
              <a:buChar char="-"/>
              <a:defRPr/>
            </a:pPr>
            <a:r>
              <a:rPr lang="ru-RU" sz="1200" b="1" dirty="0" smtClean="0">
                <a:cs typeface="Arial" panose="020B0604020202020204" pitchFamily="34" charset="0"/>
              </a:rPr>
              <a:t>областной </a:t>
            </a:r>
            <a:r>
              <a:rPr lang="ru-RU" sz="1200" b="1" dirty="0">
                <a:cs typeface="Arial" panose="020B0604020202020204" pitchFamily="34" charset="0"/>
              </a:rPr>
              <a:t>бюджет сверх установленного </a:t>
            </a:r>
            <a:r>
              <a:rPr lang="ru-RU" sz="1200" b="1" dirty="0" smtClean="0">
                <a:cs typeface="Arial" panose="020B0604020202020204" pitchFamily="34" charset="0"/>
              </a:rPr>
              <a:t>уровня софинансирования </a:t>
            </a:r>
            <a:r>
              <a:rPr lang="ru-RU" sz="1200" b="1" dirty="0">
                <a:cs typeface="Arial" panose="020B0604020202020204" pitchFamily="34" charset="0"/>
              </a:rPr>
              <a:t>– </a:t>
            </a:r>
            <a:r>
              <a:rPr lang="ru-RU" sz="1200" b="1" dirty="0" smtClean="0">
                <a:cs typeface="Arial" panose="020B0604020202020204" pitchFamily="34" charset="0"/>
              </a:rPr>
              <a:t>0,66 рубля</a:t>
            </a:r>
            <a:r>
              <a:rPr lang="en-US" sz="1200" b="1" dirty="0" smtClean="0"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cs typeface="Arial" panose="020B0604020202020204" pitchFamily="34" charset="0"/>
              </a:rPr>
              <a:t>за</a:t>
            </a:r>
            <a:r>
              <a:rPr lang="en-US" sz="1200" b="1" dirty="0" smtClean="0">
                <a:cs typeface="Arial" panose="020B0604020202020204" pitchFamily="34" charset="0"/>
              </a:rPr>
              <a:t> 1 </a:t>
            </a:r>
            <a:r>
              <a:rPr lang="ru-RU" sz="1200" b="1" dirty="0" smtClean="0">
                <a:cs typeface="Arial" panose="020B0604020202020204" pitchFamily="34" charset="0"/>
              </a:rPr>
              <a:t>кг реализованного молока             </a:t>
            </a:r>
          </a:p>
          <a:p>
            <a:pPr>
              <a:defRPr/>
            </a:pPr>
            <a:r>
              <a:rPr lang="ru-RU" sz="1200" b="1" dirty="0" smtClean="0">
                <a:cs typeface="Arial" panose="020B0604020202020204" pitchFamily="34" charset="0"/>
              </a:rPr>
              <a:t>(с 1 марта 2023 года по 30 сентября 2023 года); </a:t>
            </a:r>
          </a:p>
          <a:p>
            <a:pPr marL="171450" indent="-171450">
              <a:buFontTx/>
              <a:buChar char="-"/>
              <a:defRPr/>
            </a:pPr>
            <a:r>
              <a:rPr lang="ru-RU" sz="1200" b="1" dirty="0">
                <a:cs typeface="Arial" panose="020B0604020202020204" pitchFamily="34" charset="0"/>
              </a:rPr>
              <a:t>областной бюджет сверх установленного </a:t>
            </a:r>
            <a:r>
              <a:rPr lang="ru-RU" sz="1200" b="1" dirty="0" smtClean="0">
                <a:cs typeface="Arial" panose="020B0604020202020204" pitchFamily="34" charset="0"/>
              </a:rPr>
              <a:t>уровня софинансирования (дополнительно) – 0,1 </a:t>
            </a:r>
            <a:r>
              <a:rPr lang="ru-RU" sz="1200" b="1" dirty="0">
                <a:cs typeface="Arial" panose="020B0604020202020204" pitchFamily="34" charset="0"/>
              </a:rPr>
              <a:t>рубля на весь объем молока, реализованного </a:t>
            </a:r>
            <a:r>
              <a:rPr lang="ru-RU" sz="1200" b="1" dirty="0" smtClean="0">
                <a:cs typeface="Arial" panose="020B0604020202020204" pitchFamily="34" charset="0"/>
              </a:rPr>
              <a:t>в 2022 году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56727"/>
              </p:ext>
            </p:extLst>
          </p:nvPr>
        </p:nvGraphicFramePr>
        <p:xfrm>
          <a:off x="499324" y="2687458"/>
          <a:ext cx="11328387" cy="39341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121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9461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31349">
                  <a:extLst>
                    <a:ext uri="{9D8B030D-6E8A-4147-A177-3AD203B41FA5}">
                      <a16:colId xmlns:a16="http://schemas.microsoft.com/office/drawing/2014/main" xmlns="" val="1387744945"/>
                    </a:ext>
                  </a:extLst>
                </a:gridCol>
                <a:gridCol w="275070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53961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99006">
                <a:tc gridSpan="5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Повышающие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коэффициенты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18" marB="45718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17557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Коэффициент </a:t>
                      </a:r>
                    </a:p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молочной </a:t>
                      </a:r>
                    </a:p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продуктивности (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Кмпф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Коэффициент увеличения производства молока (Км)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45718" marB="45718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Коэффициент увеличения молочной продуктивности (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Кмпг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 marL="36000" marR="36000" marT="45718" marB="45718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Коэффициент обеспечения прироста производства молока и страхования сельскохозяйственных животных (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Кпс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 marL="36000" marR="36000" marT="45718" marB="45718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Коэффициент охвата искусственным осеменением (Кио)</a:t>
                      </a:r>
                    </a:p>
                  </a:txBody>
                  <a:tcPr marL="36000" marR="36000" marT="45718" marB="45718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93332">
                <a:tc>
                  <a:txBody>
                    <a:bodyPr/>
                    <a:lstStyle/>
                    <a:p>
                      <a:r>
                        <a:rPr lang="en-US" sz="1050" dirty="0" smtClean="0">
                          <a:solidFill>
                            <a:schemeClr val="tx1"/>
                          </a:solidFill>
                        </a:rPr>
                        <a:t>П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</a:rPr>
                        <a:t>рименяется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</a:rPr>
                        <a:t> в зависимости от показателя средней молочной продуктивности коров за отчетный год:</a:t>
                      </a:r>
                      <a:endParaRPr lang="en-US" sz="105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1050" baseline="0" dirty="0" err="1" smtClean="0">
                          <a:solidFill>
                            <a:schemeClr val="tx1"/>
                          </a:solidFill>
                        </a:rPr>
                        <a:t>При</a:t>
                      </a:r>
                      <a:r>
                        <a:rPr lang="en-US" sz="105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050" baseline="0" dirty="0" err="1" smtClean="0">
                          <a:solidFill>
                            <a:schemeClr val="tx1"/>
                          </a:solidFill>
                        </a:rPr>
                        <a:t>расчете</a:t>
                      </a:r>
                      <a:r>
                        <a:rPr lang="en-US" sz="1050" baseline="0" dirty="0" smtClean="0">
                          <a:solidFill>
                            <a:schemeClr val="tx1"/>
                          </a:solidFill>
                        </a:rPr>
                        <a:t> субсидии </a:t>
                      </a:r>
                      <a:r>
                        <a:rPr lang="en-US" sz="1050" baseline="0" dirty="0" err="1" smtClean="0">
                          <a:solidFill>
                            <a:schemeClr val="tx1"/>
                          </a:solidFill>
                        </a:rPr>
                        <a:t>из</a:t>
                      </a:r>
                      <a:r>
                        <a:rPr lang="en-US" sz="105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050" u="sng" baseline="0" dirty="0" err="1" smtClean="0">
                          <a:solidFill>
                            <a:schemeClr val="tx1"/>
                          </a:solidFill>
                        </a:rPr>
                        <a:t>федерального</a:t>
                      </a:r>
                      <a:r>
                        <a:rPr lang="en-US" sz="1050" u="sng" baseline="0" dirty="0" smtClean="0">
                          <a:solidFill>
                            <a:schemeClr val="tx1"/>
                          </a:solidFill>
                        </a:rPr>
                        <a:t> и </a:t>
                      </a:r>
                      <a:r>
                        <a:rPr lang="en-US" sz="1050" u="sng" baseline="0" dirty="0" err="1" smtClean="0">
                          <a:solidFill>
                            <a:schemeClr val="tx1"/>
                          </a:solidFill>
                        </a:rPr>
                        <a:t>областного</a:t>
                      </a:r>
                      <a:r>
                        <a:rPr lang="en-US" sz="1050" u="sng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050" u="sng" baseline="0" dirty="0" err="1" smtClean="0">
                          <a:solidFill>
                            <a:schemeClr val="tx1"/>
                          </a:solidFill>
                        </a:rPr>
                        <a:t>бюджетов</a:t>
                      </a:r>
                      <a:r>
                        <a:rPr lang="ru-RU" sz="1050" u="sng" baseline="0" dirty="0" smtClean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ru-RU" sz="1050" u="sng" baseline="0" dirty="0" err="1" smtClean="0">
                          <a:solidFill>
                            <a:schemeClr val="tx1"/>
                          </a:solidFill>
                        </a:rPr>
                        <a:t>Кмп</a:t>
                      </a:r>
                      <a:r>
                        <a:rPr lang="ru-RU" sz="1050" u="sng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050" u="sng" baseline="0" dirty="0" err="1" smtClean="0">
                          <a:solidFill>
                            <a:schemeClr val="tx1"/>
                          </a:solidFill>
                        </a:rPr>
                        <a:t>фб</a:t>
                      </a:r>
                      <a:r>
                        <a:rPr lang="ru-RU" sz="1050" u="sng" baseline="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r>
                        <a:rPr lang="en-US" sz="1050" baseline="0" dirty="0" smtClean="0">
                          <a:solidFill>
                            <a:schemeClr val="tx1"/>
                          </a:solidFill>
                        </a:rPr>
                        <a:t>:</a:t>
                      </a:r>
                      <a:endParaRPr lang="ru-RU" sz="105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</a:rPr>
                        <a:t>- молочная продуктивность до </a:t>
                      </a:r>
                      <a:r>
                        <a:rPr lang="en-US" sz="105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</a:rPr>
                        <a:t>999 кг - 1;</a:t>
                      </a:r>
                    </a:p>
                    <a:p>
                      <a:r>
                        <a:rPr lang="ru-RU" sz="1050" dirty="0" smtClean="0">
                          <a:solidFill>
                            <a:schemeClr val="tx1"/>
                          </a:solidFill>
                        </a:rPr>
                        <a:t>- молочная продуктивность от 5000 до 5999 кг - 1,1;</a:t>
                      </a:r>
                    </a:p>
                    <a:p>
                      <a:r>
                        <a:rPr lang="ru-RU" sz="1050" dirty="0" smtClean="0">
                          <a:solidFill>
                            <a:schemeClr val="tx1"/>
                          </a:solidFill>
                        </a:rPr>
                        <a:t>- молочная продуктивность от 6000 до 6999 кг - 1,15;</a:t>
                      </a:r>
                    </a:p>
                    <a:p>
                      <a:r>
                        <a:rPr lang="ru-RU" sz="1050" dirty="0" smtClean="0">
                          <a:solidFill>
                            <a:schemeClr val="tx1"/>
                          </a:solidFill>
                        </a:rPr>
                        <a:t>- молочная продуктивность от 7000 - 1,2.</a:t>
                      </a:r>
                      <a:endParaRPr lang="en-US" sz="105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1050" dirty="0" err="1" smtClean="0">
                          <a:solidFill>
                            <a:schemeClr val="tx1"/>
                          </a:solidFill>
                        </a:rPr>
                        <a:t>При</a:t>
                      </a:r>
                      <a:r>
                        <a:rPr lang="en-US" sz="105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050" baseline="0" dirty="0" err="1" smtClean="0">
                          <a:solidFill>
                            <a:schemeClr val="tx1"/>
                          </a:solidFill>
                        </a:rPr>
                        <a:t>расчете</a:t>
                      </a:r>
                      <a:r>
                        <a:rPr lang="en-US" sz="1050" baseline="0" dirty="0" smtClean="0">
                          <a:solidFill>
                            <a:schemeClr val="tx1"/>
                          </a:solidFill>
                        </a:rPr>
                        <a:t> субсидии </a:t>
                      </a:r>
                      <a:r>
                        <a:rPr lang="en-US" sz="1050" baseline="0" dirty="0" err="1" smtClean="0">
                          <a:solidFill>
                            <a:schemeClr val="tx1"/>
                          </a:solidFill>
                        </a:rPr>
                        <a:t>из</a:t>
                      </a:r>
                      <a:r>
                        <a:rPr lang="en-US" sz="105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050" u="sng" baseline="0" dirty="0" err="1" smtClean="0">
                          <a:solidFill>
                            <a:schemeClr val="tx1"/>
                          </a:solidFill>
                        </a:rPr>
                        <a:t>областного</a:t>
                      </a:r>
                      <a:r>
                        <a:rPr lang="en-US" sz="1050" u="sng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050" u="sng" baseline="0" dirty="0" err="1" smtClean="0">
                          <a:solidFill>
                            <a:schemeClr val="tx1"/>
                          </a:solidFill>
                        </a:rPr>
                        <a:t>бюджета</a:t>
                      </a:r>
                      <a:r>
                        <a:rPr lang="ru-RU" sz="1050" u="sng" baseline="0" dirty="0" smtClean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ru-RU" sz="1050" u="sng" baseline="0" dirty="0" err="1" smtClean="0">
                          <a:solidFill>
                            <a:schemeClr val="tx1"/>
                          </a:solidFill>
                        </a:rPr>
                        <a:t>Кмп</a:t>
                      </a:r>
                      <a:r>
                        <a:rPr lang="ru-RU" sz="1050" u="sng" baseline="0" dirty="0" smtClean="0">
                          <a:solidFill>
                            <a:schemeClr val="tx1"/>
                          </a:solidFill>
                        </a:rPr>
                        <a:t> об)</a:t>
                      </a:r>
                      <a:r>
                        <a:rPr lang="en-US" sz="1050" baseline="0" dirty="0" smtClean="0">
                          <a:solidFill>
                            <a:schemeClr val="tx1"/>
                          </a:solidFill>
                        </a:rPr>
                        <a:t>:</a:t>
                      </a:r>
                      <a:endParaRPr lang="ru-RU" sz="105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050" dirty="0" smtClean="0">
                          <a:solidFill>
                            <a:schemeClr val="tx1"/>
                          </a:solidFill>
                        </a:rPr>
                        <a:t>- молочная продуктивность до 2999 кг - 1;</a:t>
                      </a:r>
                    </a:p>
                    <a:p>
                      <a:r>
                        <a:rPr lang="ru-RU" sz="1050" dirty="0" smtClean="0">
                          <a:solidFill>
                            <a:schemeClr val="tx1"/>
                          </a:solidFill>
                        </a:rPr>
                        <a:t>- молочная продуктивность от 3000 до 3999 кг - 1,1;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sz="1050" dirty="0" smtClean="0">
                          <a:solidFill>
                            <a:schemeClr val="tx1"/>
                          </a:solidFill>
                        </a:rPr>
                        <a:t>- 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</a:rPr>
                        <a:t>молочная продуктивность от 4000 до 4999 кг - 1,15</a:t>
                      </a:r>
                      <a:r>
                        <a:rPr lang="en-US" sz="1050" dirty="0" smtClean="0">
                          <a:solidFill>
                            <a:schemeClr val="tx1"/>
                          </a:solidFill>
                        </a:rPr>
                        <a:t>;</a:t>
                      </a:r>
                    </a:p>
                    <a:p>
                      <a:r>
                        <a:rPr lang="en-US" sz="1050" dirty="0" smtClean="0">
                          <a:solidFill>
                            <a:schemeClr val="tx1"/>
                          </a:solidFill>
                        </a:rPr>
                        <a:t>- 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</a:rPr>
                        <a:t>молочная продуктивность от 5000 до 5999 кг - 1,2</a:t>
                      </a:r>
                      <a:r>
                        <a:rPr lang="en-US" sz="1050" dirty="0" smtClean="0">
                          <a:solidFill>
                            <a:schemeClr val="tx1"/>
                          </a:solidFill>
                        </a:rPr>
                        <a:t>27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</a:rPr>
                        <a:t>;</a:t>
                      </a:r>
                    </a:p>
                    <a:p>
                      <a:r>
                        <a:rPr lang="ru-RU" sz="1050" dirty="0" smtClean="0">
                          <a:solidFill>
                            <a:schemeClr val="tx1"/>
                          </a:solidFill>
                        </a:rPr>
                        <a:t>- молочная продуктивность от 6000 до 6999 кг - 1,3;</a:t>
                      </a:r>
                    </a:p>
                    <a:p>
                      <a:r>
                        <a:rPr lang="ru-RU" sz="1050" dirty="0" smtClean="0">
                          <a:solidFill>
                            <a:schemeClr val="tx1"/>
                          </a:solidFill>
                        </a:rPr>
                        <a:t>- молочная продуктивность от 7000 - 1,4.</a:t>
                      </a:r>
                      <a:endParaRPr lang="en-US" sz="105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45718" marB="45718"/>
                </a:tc>
                <a:tc>
                  <a:txBody>
                    <a:bodyPr/>
                    <a:lstStyle/>
                    <a:p>
                      <a:r>
                        <a:rPr lang="en-US" sz="1050" dirty="0" err="1" smtClean="0">
                          <a:solidFill>
                            <a:schemeClr val="tx1"/>
                          </a:solidFill>
                        </a:rPr>
                        <a:t>Применяется</a:t>
                      </a:r>
                      <a:r>
                        <a:rPr lang="en-US" sz="105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050" dirty="0" err="1" smtClean="0">
                          <a:solidFill>
                            <a:schemeClr val="tx1"/>
                          </a:solidFill>
                        </a:rPr>
                        <a:t>при</a:t>
                      </a:r>
                      <a:r>
                        <a:rPr lang="en-US" sz="105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050" baseline="0" dirty="0" err="1" smtClean="0">
                          <a:solidFill>
                            <a:schemeClr val="tx1"/>
                          </a:solidFill>
                        </a:rPr>
                        <a:t>расчете</a:t>
                      </a:r>
                      <a:r>
                        <a:rPr lang="en-US" sz="1050" baseline="0" dirty="0" smtClean="0">
                          <a:solidFill>
                            <a:schemeClr val="tx1"/>
                          </a:solidFill>
                        </a:rPr>
                        <a:t> субсидии </a:t>
                      </a:r>
                      <a:r>
                        <a:rPr lang="en-US" sz="1050" baseline="0" dirty="0" err="1" smtClean="0">
                          <a:solidFill>
                            <a:schemeClr val="tx1"/>
                          </a:solidFill>
                        </a:rPr>
                        <a:t>из</a:t>
                      </a:r>
                      <a:r>
                        <a:rPr lang="en-US" sz="105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050" u="sng" baseline="0" dirty="0" err="1" smtClean="0">
                          <a:solidFill>
                            <a:schemeClr val="tx1"/>
                          </a:solidFill>
                        </a:rPr>
                        <a:t>областного</a:t>
                      </a:r>
                      <a:r>
                        <a:rPr lang="en-US" sz="1050" u="sng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050" u="sng" baseline="0" dirty="0" err="1" smtClean="0">
                          <a:solidFill>
                            <a:schemeClr val="tx1"/>
                          </a:solidFill>
                        </a:rPr>
                        <a:t>бюджета</a:t>
                      </a:r>
                      <a:r>
                        <a:rPr lang="en-US" sz="1050" baseline="0" dirty="0" smtClean="0">
                          <a:solidFill>
                            <a:schemeClr val="tx1"/>
                          </a:solidFill>
                        </a:rPr>
                        <a:t>. </a:t>
                      </a:r>
                      <a:r>
                        <a:rPr lang="en-US" sz="1050" dirty="0" smtClean="0">
                          <a:solidFill>
                            <a:schemeClr val="tx1"/>
                          </a:solidFill>
                        </a:rPr>
                        <a:t>Д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</a:rPr>
                        <a:t>ля получателей, увеличивших объем производства молока не менее чем на 5% в соответствующем периоде текущего года по отношению к соответствующему периоду отчетного </a:t>
                      </a:r>
                      <a:endParaRPr lang="en-US" sz="105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050" dirty="0" smtClean="0">
                          <a:solidFill>
                            <a:schemeClr val="tx1"/>
                          </a:solidFill>
                        </a:rPr>
                        <a:t>года - 1,1;</a:t>
                      </a:r>
                    </a:p>
                    <a:p>
                      <a:r>
                        <a:rPr lang="en-US" sz="1050" dirty="0" smtClean="0">
                          <a:solidFill>
                            <a:schemeClr val="tx1"/>
                          </a:solidFill>
                        </a:rPr>
                        <a:t>Д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</a:rPr>
                        <a:t>ля остальных </a:t>
                      </a:r>
                      <a:endParaRPr lang="en-US" sz="105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050" dirty="0" smtClean="0">
                          <a:solidFill>
                            <a:schemeClr val="tx1"/>
                          </a:solidFill>
                        </a:rPr>
                        <a:t>получателей – 1</a:t>
                      </a:r>
                      <a:r>
                        <a:rPr lang="en-US" sz="105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ru-RU" sz="105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45718" marB="45718"/>
                </a:tc>
                <a:tc>
                  <a:txBody>
                    <a:bodyPr/>
                    <a:lstStyle/>
                    <a:p>
                      <a:r>
                        <a:rPr lang="en-US" sz="1050" dirty="0" err="1" smtClean="0">
                          <a:solidFill>
                            <a:schemeClr val="tx1"/>
                          </a:solidFill>
                        </a:rPr>
                        <a:t>Применяется</a:t>
                      </a:r>
                      <a:r>
                        <a:rPr lang="en-US" sz="105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050" dirty="0" err="1" smtClean="0">
                          <a:solidFill>
                            <a:schemeClr val="tx1"/>
                          </a:solidFill>
                        </a:rPr>
                        <a:t>при</a:t>
                      </a:r>
                      <a:r>
                        <a:rPr lang="en-US" sz="105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050" baseline="0" dirty="0" err="1" smtClean="0">
                          <a:solidFill>
                            <a:schemeClr val="tx1"/>
                          </a:solidFill>
                        </a:rPr>
                        <a:t>расчете</a:t>
                      </a:r>
                      <a:r>
                        <a:rPr lang="en-US" sz="1050" baseline="0" dirty="0" smtClean="0">
                          <a:solidFill>
                            <a:schemeClr val="tx1"/>
                          </a:solidFill>
                        </a:rPr>
                        <a:t> субсидии </a:t>
                      </a:r>
                      <a:r>
                        <a:rPr lang="en-US" sz="1050" baseline="0" dirty="0" err="1" smtClean="0">
                          <a:solidFill>
                            <a:schemeClr val="tx1"/>
                          </a:solidFill>
                        </a:rPr>
                        <a:t>из</a:t>
                      </a:r>
                      <a:r>
                        <a:rPr lang="en-US" sz="105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050" u="sng" baseline="0" dirty="0" err="1" smtClean="0">
                          <a:solidFill>
                            <a:schemeClr val="tx1"/>
                          </a:solidFill>
                        </a:rPr>
                        <a:t>областного</a:t>
                      </a:r>
                      <a:r>
                        <a:rPr lang="en-US" sz="1050" u="sng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050" u="sng" baseline="0" dirty="0" err="1" smtClean="0">
                          <a:solidFill>
                            <a:schemeClr val="tx1"/>
                          </a:solidFill>
                        </a:rPr>
                        <a:t>бюджета</a:t>
                      </a:r>
                      <a:r>
                        <a:rPr lang="en-US" sz="105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r>
                        <a:rPr lang="en-US" sz="1050" dirty="0" smtClean="0">
                          <a:solidFill>
                            <a:schemeClr val="tx1"/>
                          </a:solidFill>
                        </a:rPr>
                        <a:t>П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</a:rPr>
                        <a:t>ри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</a:rPr>
                        <a:t> не снижении молочной продуктивности - 1;</a:t>
                      </a:r>
                    </a:p>
                    <a:p>
                      <a:r>
                        <a:rPr lang="en-US" sz="1050" dirty="0" smtClean="0">
                          <a:solidFill>
                            <a:schemeClr val="tx1"/>
                          </a:solidFill>
                        </a:rPr>
                        <a:t>П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</a:rPr>
                        <a:t>ри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</a:rPr>
                        <a:t> увеличении молочной </a:t>
                      </a:r>
                      <a:endParaRPr lang="en-US" sz="105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050" dirty="0" smtClean="0">
                          <a:solidFill>
                            <a:schemeClr val="tx1"/>
                          </a:solidFill>
                        </a:rPr>
                        <a:t>продуктивности - 1,05;</a:t>
                      </a:r>
                    </a:p>
                    <a:p>
                      <a:r>
                        <a:rPr lang="en-US" sz="1050" dirty="0" smtClean="0">
                          <a:solidFill>
                            <a:schemeClr val="tx1"/>
                          </a:solidFill>
                        </a:rPr>
                        <a:t>П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</a:rPr>
                        <a:t>ри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</a:rPr>
                        <a:t> снижении молочной продуктивности - 0,95;</a:t>
                      </a:r>
                    </a:p>
                    <a:p>
                      <a:r>
                        <a:rPr lang="en-US" sz="1050" dirty="0" smtClean="0">
                          <a:solidFill>
                            <a:schemeClr val="tx1"/>
                          </a:solidFill>
                        </a:rPr>
                        <a:t>Д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</a:rPr>
                        <a:t>ля получателей, которые начали хозяйственную деятельность по производству молока в отчетном и текущем</a:t>
                      </a:r>
                    </a:p>
                    <a:p>
                      <a:r>
                        <a:rPr lang="ru-RU" sz="1050" dirty="0" smtClean="0">
                          <a:solidFill>
                            <a:schemeClr val="tx1"/>
                          </a:solidFill>
                        </a:rPr>
                        <a:t>годах – 1.</a:t>
                      </a:r>
                      <a:endParaRPr lang="en-US" sz="105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45718" marB="45718"/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solidFill>
                            <a:schemeClr val="tx1"/>
                          </a:solidFill>
                        </a:rPr>
                        <a:t>Применяется при расчете субсидии из федерального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</a:rPr>
                        <a:t> бюджета.</a:t>
                      </a:r>
                    </a:p>
                    <a:p>
                      <a:r>
                        <a:rPr lang="ru-RU" sz="1050" baseline="0" dirty="0" smtClean="0">
                          <a:solidFill>
                            <a:schemeClr val="tx1"/>
                          </a:solidFill>
                        </a:rPr>
                        <a:t>При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</a:rPr>
                        <a:t> обеспечения в отчетном году получателем субсидии прироста объема производства молока к году, предшествующему отчетному году, а также при наличии у получателя средств застрахованного в отчетном году поголовья молочных сельскохозяйственных животных к ставке субсидии применяется коэффициент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</a:rPr>
                        <a:t>Кпс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</a:rPr>
                        <a:t> в размере, равном отношению фактического значения прироста объема производства молока к установленному Минсельхозпродом по соответствующей категории хозяйств значению прироста объема производства молока, но не более 1,2.</a:t>
                      </a:r>
                      <a:endParaRPr lang="en-US" sz="105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45718" marB="45718"/>
                </a:tc>
                <a:tc>
                  <a:txBody>
                    <a:bodyPr/>
                    <a:lstStyle/>
                    <a:p>
                      <a:r>
                        <a:rPr lang="en-US" sz="1050" dirty="0" err="1" smtClean="0">
                          <a:solidFill>
                            <a:schemeClr val="tx1"/>
                          </a:solidFill>
                        </a:rPr>
                        <a:t>Применяется</a:t>
                      </a:r>
                      <a:r>
                        <a:rPr lang="en-US" sz="105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050" dirty="0" err="1" smtClean="0">
                          <a:solidFill>
                            <a:schemeClr val="tx1"/>
                          </a:solidFill>
                        </a:rPr>
                        <a:t>при</a:t>
                      </a:r>
                      <a:r>
                        <a:rPr lang="en-US" sz="105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050" baseline="0" dirty="0" err="1" smtClean="0">
                          <a:solidFill>
                            <a:schemeClr val="tx1"/>
                          </a:solidFill>
                        </a:rPr>
                        <a:t>расчете</a:t>
                      </a:r>
                      <a:r>
                        <a:rPr lang="en-US" sz="1050" baseline="0" dirty="0" smtClean="0">
                          <a:solidFill>
                            <a:schemeClr val="tx1"/>
                          </a:solidFill>
                        </a:rPr>
                        <a:t> субсидии </a:t>
                      </a:r>
                      <a:r>
                        <a:rPr lang="en-US" sz="1050" baseline="0" dirty="0" err="1" smtClean="0">
                          <a:solidFill>
                            <a:schemeClr val="tx1"/>
                          </a:solidFill>
                        </a:rPr>
                        <a:t>из</a:t>
                      </a:r>
                      <a:r>
                        <a:rPr lang="en-US" sz="105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050" u="sng" baseline="0" dirty="0" err="1" smtClean="0">
                          <a:solidFill>
                            <a:schemeClr val="tx1"/>
                          </a:solidFill>
                        </a:rPr>
                        <a:t>областного</a:t>
                      </a:r>
                      <a:r>
                        <a:rPr lang="en-US" sz="1050" u="sng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050" u="sng" baseline="0" dirty="0" err="1" smtClean="0">
                          <a:solidFill>
                            <a:schemeClr val="tx1"/>
                          </a:solidFill>
                        </a:rPr>
                        <a:t>бюджета</a:t>
                      </a:r>
                      <a:r>
                        <a:rPr lang="en-US" sz="105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 smtClean="0">
                          <a:solidFill>
                            <a:schemeClr val="tx1"/>
                          </a:solidFill>
                        </a:rPr>
                        <a:t>Д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</a:rPr>
                        <a:t>ля получателей, имеющих 100 процентный уровень охвата искусственным осеменением и получателей, которые начали хозяйственную деятельность по производству молока в текущем</a:t>
                      </a:r>
                      <a:endParaRPr lang="en-US" sz="105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</a:rPr>
                        <a:t> году - 1;</a:t>
                      </a:r>
                    </a:p>
                    <a:p>
                      <a:r>
                        <a:rPr lang="en-US" sz="1050" dirty="0" smtClean="0">
                          <a:solidFill>
                            <a:schemeClr val="tx1"/>
                          </a:solidFill>
                        </a:rPr>
                        <a:t>Д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</a:rPr>
                        <a:t>ля остальных получателей - 0,75</a:t>
                      </a:r>
                      <a:r>
                        <a:rPr lang="en-US" sz="105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ru-RU" sz="105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45718" marB="45718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2" name="TextBox 8"/>
          <p:cNvSpPr txBox="1">
            <a:spLocks noChangeArrowheads="1"/>
          </p:cNvSpPr>
          <p:nvPr/>
        </p:nvSpPr>
        <p:spPr bwMode="auto">
          <a:xfrm>
            <a:off x="2068015" y="7996"/>
            <a:ext cx="86423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«СТИМУЛИ</a:t>
            </a:r>
            <a:r>
              <a:rPr lang="en-US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РУЮЩАЯ</a:t>
            </a: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СУБСИДИЯ</a:t>
            </a:r>
          </a:p>
        </p:txBody>
      </p:sp>
    </p:spTree>
    <p:extLst>
      <p:ext uri="{BB962C8B-B14F-4D97-AF65-F5344CB8AC3E}">
        <p14:creationId xmlns:p14="http://schemas.microsoft.com/office/powerpoint/2010/main" val="898042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Місце для номера слайда 4"/>
          <p:cNvSpPr>
            <a:spLocks noGrp="1"/>
          </p:cNvSpPr>
          <p:nvPr>
            <p:ph type="sldNum" sz="quarter" idx="13"/>
          </p:nvPr>
        </p:nvSpPr>
        <p:spPr bwMode="auto">
          <a:xfrm>
            <a:off x="8824913" y="6308725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0BBD8E26-77A4-4937-8EB6-C99AC70F1E36}" type="slidenum">
              <a:rPr lang="uk-UA" altLang="ru-RU" sz="1600" smtClean="0">
                <a:solidFill>
                  <a:schemeClr val="accent1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13</a:t>
            </a:fld>
            <a:endParaRPr lang="uk-UA" altLang="ru-RU" sz="160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smtClean="0">
              <a:solidFill>
                <a:schemeClr val="accent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681163" y="485775"/>
            <a:ext cx="7499350" cy="1143000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ru-RU" sz="2400" b="1" dirty="0">
              <a:solidFill>
                <a:schemeClr val="accent5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2299134" y="441716"/>
            <a:ext cx="907316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2.3. 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Возмещение части затрат, связанных с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переработкой молока сырого крупного рогатого скота, козьего и овечьего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пищевую продукцию</a:t>
            </a:r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8"/>
          <p:cNvSpPr txBox="1">
            <a:spLocks noChangeArrowheads="1"/>
          </p:cNvSpPr>
          <p:nvPr/>
        </p:nvSpPr>
        <p:spPr bwMode="auto">
          <a:xfrm>
            <a:off x="2534131" y="27861"/>
            <a:ext cx="86423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«</a:t>
            </a:r>
            <a:r>
              <a:rPr lang="en-US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СТИМУЛИРУЮЩАЯ</a:t>
            </a: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СУБСИДИЯ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0989177"/>
              </p:ext>
            </p:extLst>
          </p:nvPr>
        </p:nvGraphicFramePr>
        <p:xfrm>
          <a:off x="2136751" y="1997302"/>
          <a:ext cx="9039730" cy="2314920"/>
        </p:xfrm>
        <a:graphic>
          <a:graphicData uri="http://schemas.openxmlformats.org/drawingml/2006/table">
            <a:tbl>
              <a:tblPr/>
              <a:tblGrid>
                <a:gridCol w="2229766">
                  <a:extLst>
                    <a:ext uri="{9D8B030D-6E8A-4147-A177-3AD203B41FA5}">
                      <a16:colId xmlns:a16="http://schemas.microsoft.com/office/drawing/2014/main" xmlns="" val="1355555908"/>
                    </a:ext>
                  </a:extLst>
                </a:gridCol>
                <a:gridCol w="6809964">
                  <a:extLst>
                    <a:ext uri="{9D8B030D-6E8A-4147-A177-3AD203B41FA5}">
                      <a16:colId xmlns:a16="http://schemas.microsoft.com/office/drawing/2014/main" xmlns="" val="322310257"/>
                    </a:ext>
                  </a:extLst>
                </a:gridCol>
              </a:tblGrid>
              <a:tr h="3282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Базовая ставка субсидии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УСЛОВИЯ: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54957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928,3 рублей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на 1 тонну прироста переработанного молока </a:t>
                      </a:r>
                    </a:p>
                  </a:txBody>
                  <a:tcPr marL="72000" marR="72000" marT="72000" marB="720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- наличие</a:t>
                      </a: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мощностей</a:t>
                      </a: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для</a:t>
                      </a: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переработки</a:t>
                      </a: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молока</a:t>
                      </a: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на</a:t>
                      </a: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пищевую</a:t>
                      </a: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продукцию;</a:t>
                      </a:r>
                      <a:endParaRPr kumimoji="0" lang="ru-RU" altLang="ru-RU" sz="13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 обязательство получателя по приросту </a:t>
                      </a: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объема</a:t>
                      </a: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молока</a:t>
                      </a: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сырого</a:t>
                      </a: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крупного</a:t>
                      </a: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рогатого</a:t>
                      </a: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скота</a:t>
                      </a: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козьего и овечьего</a:t>
                      </a: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переработанного</a:t>
                      </a: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на</a:t>
                      </a: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пищевую</a:t>
                      </a: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продукцию</a:t>
                      </a: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за</a:t>
                      </a: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год</a:t>
                      </a: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предоставления</a:t>
                      </a: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субсидии</a:t>
                      </a: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по</a:t>
                      </a: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отношению к среднему</a:t>
                      </a: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объему</a:t>
                      </a: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производства</a:t>
                      </a: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молока</a:t>
                      </a: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за 5 лет</a:t>
                      </a: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предшествующих</a:t>
                      </a: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отчетному</a:t>
                      </a: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году</a:t>
                      </a:r>
                      <a:endParaRPr kumimoji="0" lang="ru-RU" altLang="ru-RU" sz="13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2000" marR="72000" marT="72000" marB="72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34124924"/>
                  </a:ext>
                </a:extLst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4009146"/>
              </p:ext>
            </p:extLst>
          </p:nvPr>
        </p:nvGraphicFramePr>
        <p:xfrm>
          <a:off x="2136450" y="4504547"/>
          <a:ext cx="9040032" cy="12327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400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1528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Применение коэффициентов при расчете ставки субсидии:</a:t>
                      </a:r>
                      <a:endParaRPr lang="ru-RU" sz="1400" dirty="0"/>
                    </a:p>
                  </a:txBody>
                  <a:tcPr marL="91433" marR="91433" marT="45718" marB="45718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17507">
                <a:tc>
                  <a:txBody>
                    <a:bodyPr/>
                    <a:lstStyle/>
                    <a:p>
                      <a:pPr marL="342900" marR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Коэффициент достижения показателей (Кд) - применяется к ставке субсидии и равен среднему отношению фактического значения результата предоставления субсидии за отчетный год, к установленному плановому значению. При этом значение коэффициента Кд не может превышать 1,2.</a:t>
                      </a:r>
                      <a:endParaRPr lang="ru-RU" sz="1400" dirty="0" smtClean="0"/>
                    </a:p>
                  </a:txBody>
                  <a:tcPr marL="36000" marR="36000" marT="45718" marB="4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3655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7598" y="5126160"/>
            <a:ext cx="10724502" cy="16312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ru-RU" sz="1000" dirty="0">
                <a:solidFill>
                  <a:srgbClr val="262626"/>
                </a:solidFill>
              </a:rPr>
              <a:t>&lt;*&gt; </a:t>
            </a:r>
            <a:r>
              <a:rPr lang="ru-RU" sz="1000" dirty="0" smtClean="0">
                <a:solidFill>
                  <a:srgbClr val="262626"/>
                </a:solidFill>
              </a:rPr>
              <a:t>В </a:t>
            </a:r>
            <a:r>
              <a:rPr lang="ru-RU" sz="1000" dirty="0">
                <a:solidFill>
                  <a:srgbClr val="262626"/>
                </a:solidFill>
              </a:rPr>
              <a:t>случае, если доля затрат получателя по приобретению посадочного </a:t>
            </a:r>
            <a:r>
              <a:rPr lang="ru-RU" sz="1000" dirty="0" smtClean="0">
                <a:solidFill>
                  <a:srgbClr val="262626"/>
                </a:solidFill>
              </a:rPr>
              <a:t>материала,</a:t>
            </a:r>
            <a:r>
              <a:rPr lang="en-US" sz="1000" dirty="0" smtClean="0">
                <a:solidFill>
                  <a:srgbClr val="262626"/>
                </a:solidFill>
              </a:rPr>
              <a:t> </a:t>
            </a:r>
            <a:r>
              <a:rPr lang="ru-RU" sz="1000" dirty="0" smtClean="0">
                <a:solidFill>
                  <a:srgbClr val="262626"/>
                </a:solidFill>
              </a:rPr>
              <a:t>произведенного </a:t>
            </a:r>
            <a:r>
              <a:rPr lang="ru-RU" sz="1000" dirty="0">
                <a:solidFill>
                  <a:srgbClr val="262626"/>
                </a:solidFill>
              </a:rPr>
              <a:t>на территории Российской Федерации, сорта которого включены </a:t>
            </a:r>
            <a:r>
              <a:rPr lang="ru-RU" sz="1000" dirty="0" smtClean="0">
                <a:solidFill>
                  <a:srgbClr val="262626"/>
                </a:solidFill>
              </a:rPr>
              <a:t>в</a:t>
            </a:r>
            <a:r>
              <a:rPr lang="en-US" sz="1000" dirty="0" smtClean="0">
                <a:solidFill>
                  <a:srgbClr val="262626"/>
                </a:solidFill>
              </a:rPr>
              <a:t> </a:t>
            </a:r>
            <a:r>
              <a:rPr lang="ru-RU" sz="1000" dirty="0" smtClean="0">
                <a:solidFill>
                  <a:srgbClr val="262626"/>
                </a:solidFill>
              </a:rPr>
              <a:t>Государственный </a:t>
            </a:r>
            <a:r>
              <a:rPr lang="ru-RU" sz="1000" dirty="0">
                <a:solidFill>
                  <a:srgbClr val="262626"/>
                </a:solidFill>
              </a:rPr>
              <a:t>реестр селекционных достижений, допущенных к использованию (далее </a:t>
            </a:r>
            <a:r>
              <a:rPr lang="ru-RU" sz="1000" dirty="0" smtClean="0">
                <a:solidFill>
                  <a:srgbClr val="262626"/>
                </a:solidFill>
              </a:rPr>
              <a:t>-</a:t>
            </a:r>
            <a:r>
              <a:rPr lang="en-US" sz="1000" dirty="0" smtClean="0">
                <a:solidFill>
                  <a:srgbClr val="262626"/>
                </a:solidFill>
              </a:rPr>
              <a:t> </a:t>
            </a:r>
            <a:r>
              <a:rPr lang="ru-RU" sz="1000" dirty="0" smtClean="0">
                <a:solidFill>
                  <a:srgbClr val="262626"/>
                </a:solidFill>
              </a:rPr>
              <a:t>Государственный </a:t>
            </a:r>
            <a:r>
              <a:rPr lang="ru-RU" sz="1000" dirty="0">
                <a:solidFill>
                  <a:srgbClr val="262626"/>
                </a:solidFill>
              </a:rPr>
              <a:t>реестр), в общей сумме затрат получателя на посадочный материал, </a:t>
            </a:r>
            <a:r>
              <a:rPr lang="ru-RU" sz="1000" dirty="0" smtClean="0">
                <a:solidFill>
                  <a:srgbClr val="262626"/>
                </a:solidFill>
              </a:rPr>
              <a:t>сорта</a:t>
            </a:r>
            <a:r>
              <a:rPr lang="en-US" sz="1000" dirty="0" smtClean="0">
                <a:solidFill>
                  <a:srgbClr val="262626"/>
                </a:solidFill>
              </a:rPr>
              <a:t> </a:t>
            </a:r>
            <a:r>
              <a:rPr lang="ru-RU" sz="1000" dirty="0" smtClean="0">
                <a:solidFill>
                  <a:srgbClr val="262626"/>
                </a:solidFill>
              </a:rPr>
              <a:t>которого </a:t>
            </a:r>
            <a:r>
              <a:rPr lang="ru-RU" sz="1000" dirty="0">
                <a:solidFill>
                  <a:srgbClr val="262626"/>
                </a:solidFill>
              </a:rPr>
              <a:t>включены в Государственный реестр, составляет более 50</a:t>
            </a:r>
            <a:r>
              <a:rPr lang="ru-RU" sz="1000" dirty="0" smtClean="0">
                <a:solidFill>
                  <a:srgbClr val="262626"/>
                </a:solidFill>
              </a:rPr>
              <a:t>%.</a:t>
            </a:r>
            <a:endParaRPr lang="en-US" sz="1000" dirty="0" smtClean="0">
              <a:solidFill>
                <a:srgbClr val="262626"/>
              </a:solidFill>
            </a:endParaRPr>
          </a:p>
          <a:p>
            <a:pPr algn="just"/>
            <a:r>
              <a:rPr lang="ru-RU" sz="1000" dirty="0" smtClean="0">
                <a:solidFill>
                  <a:srgbClr val="262626"/>
                </a:solidFill>
              </a:rPr>
              <a:t>&lt;**&gt;</a:t>
            </a:r>
            <a:r>
              <a:rPr lang="en-US" sz="1000" dirty="0" smtClean="0">
                <a:solidFill>
                  <a:srgbClr val="262626"/>
                </a:solidFill>
              </a:rPr>
              <a:t> </a:t>
            </a:r>
            <a:r>
              <a:rPr lang="ru-RU" sz="1000" dirty="0" smtClean="0">
                <a:solidFill>
                  <a:srgbClr val="262626"/>
                </a:solidFill>
              </a:rPr>
              <a:t>Повышающий </a:t>
            </a:r>
            <a:r>
              <a:rPr lang="ru-RU" sz="1000" dirty="0">
                <a:solidFill>
                  <a:srgbClr val="262626"/>
                </a:solidFill>
              </a:rPr>
              <a:t>коэффициент </a:t>
            </a:r>
            <a:r>
              <a:rPr lang="ru-RU" sz="1000" dirty="0" smtClean="0">
                <a:solidFill>
                  <a:srgbClr val="262626"/>
                </a:solidFill>
              </a:rPr>
              <a:t>(</a:t>
            </a:r>
            <a:r>
              <a:rPr lang="ru-RU" sz="1000" dirty="0" err="1" smtClean="0">
                <a:solidFill>
                  <a:srgbClr val="262626"/>
                </a:solidFill>
              </a:rPr>
              <a:t>Кп</a:t>
            </a:r>
            <a:r>
              <a:rPr lang="ru-RU" sz="1000" dirty="0" smtClean="0">
                <a:solidFill>
                  <a:srgbClr val="262626"/>
                </a:solidFill>
              </a:rPr>
              <a:t>):</a:t>
            </a:r>
          </a:p>
          <a:p>
            <a:r>
              <a:rPr lang="ru-RU" sz="1000" dirty="0"/>
              <a:t>- для садов интенсивного типа с плотностью посадки свыше 1250 растений на 1 гектар - 1,4;</a:t>
            </a:r>
          </a:p>
          <a:p>
            <a:r>
              <a:rPr lang="ru-RU" sz="1000" dirty="0"/>
              <a:t>- для садов интенсивного типа с плотностью посадки свыше 2500 растений на 1 гектар - 1,7;</a:t>
            </a:r>
          </a:p>
          <a:p>
            <a:r>
              <a:rPr lang="ru-RU" sz="1000" dirty="0"/>
              <a:t>- для садов интенсивного типа с плотностью посадки свыше 3500 растений на 1 гектар - 3;</a:t>
            </a:r>
          </a:p>
          <a:p>
            <a:r>
              <a:rPr lang="ru-RU" sz="1000" dirty="0" smtClean="0">
                <a:solidFill>
                  <a:srgbClr val="262626"/>
                </a:solidFill>
              </a:rPr>
              <a:t>&lt;***&gt; Повышающий </a:t>
            </a:r>
            <a:r>
              <a:rPr lang="ru-RU" sz="1000" dirty="0">
                <a:solidFill>
                  <a:srgbClr val="262626"/>
                </a:solidFill>
              </a:rPr>
              <a:t>коэффициент (</a:t>
            </a:r>
            <a:r>
              <a:rPr lang="ru-RU" sz="1000" dirty="0" err="1">
                <a:solidFill>
                  <a:srgbClr val="262626"/>
                </a:solidFill>
              </a:rPr>
              <a:t>Кп</a:t>
            </a:r>
            <a:r>
              <a:rPr lang="ru-RU" sz="1000" dirty="0" smtClean="0">
                <a:solidFill>
                  <a:srgbClr val="262626"/>
                </a:solidFill>
              </a:rPr>
              <a:t>):</a:t>
            </a:r>
            <a:endParaRPr lang="ru-RU" sz="1000" dirty="0" smtClean="0"/>
          </a:p>
          <a:p>
            <a:r>
              <a:rPr lang="ru-RU" sz="1000" dirty="0" smtClean="0"/>
              <a:t>- </a:t>
            </a:r>
            <a:r>
              <a:rPr lang="ru-RU" sz="1000" dirty="0"/>
              <a:t>для ягодных кустарниковых насаждений - 1,1;</a:t>
            </a:r>
          </a:p>
          <a:p>
            <a:r>
              <a:rPr lang="ru-RU" sz="1000" dirty="0"/>
              <a:t>- для ягодных кустарниковых насаждений с установкой шпалерных конструкций - 1,4.</a:t>
            </a:r>
          </a:p>
        </p:txBody>
      </p:sp>
      <p:sp>
        <p:nvSpPr>
          <p:cNvPr id="16386" name="Місце для номера слайда 4"/>
          <p:cNvSpPr>
            <a:spLocks noGrp="1"/>
          </p:cNvSpPr>
          <p:nvPr>
            <p:ph type="sldNum" sz="quarter" idx="13"/>
          </p:nvPr>
        </p:nvSpPr>
        <p:spPr bwMode="auto">
          <a:xfrm>
            <a:off x="8824913" y="6308725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71A99A47-5986-4BC6-9DCE-7EF825769D60}" type="slidenum">
              <a:rPr lang="uk-UA" altLang="ru-RU" sz="1600" smtClean="0">
                <a:solidFill>
                  <a:schemeClr val="accent1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14</a:t>
            </a:fld>
            <a:endParaRPr lang="uk-UA" altLang="ru-RU" sz="160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smtClean="0">
              <a:solidFill>
                <a:schemeClr val="accent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681163" y="485775"/>
            <a:ext cx="7499350" cy="1143000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ru-RU" sz="2400" b="1" dirty="0">
              <a:solidFill>
                <a:schemeClr val="accent5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8828342"/>
              </p:ext>
            </p:extLst>
          </p:nvPr>
        </p:nvGraphicFramePr>
        <p:xfrm>
          <a:off x="2089125" y="859100"/>
          <a:ext cx="9644251" cy="3748920"/>
        </p:xfrm>
        <a:graphic>
          <a:graphicData uri="http://schemas.openxmlformats.org/drawingml/2006/table">
            <a:tbl>
              <a:tblPr/>
              <a:tblGrid>
                <a:gridCol w="5915779">
                  <a:extLst>
                    <a:ext uri="{9D8B030D-6E8A-4147-A177-3AD203B41FA5}">
                      <a16:colId xmlns:a16="http://schemas.microsoft.com/office/drawing/2014/main" xmlns="" val="2482391542"/>
                    </a:ext>
                  </a:extLst>
                </a:gridCol>
                <a:gridCol w="1207462">
                  <a:extLst>
                    <a:ext uri="{9D8B030D-6E8A-4147-A177-3AD203B41FA5}">
                      <a16:colId xmlns:a16="http://schemas.microsoft.com/office/drawing/2014/main" xmlns="" val="2431480006"/>
                    </a:ext>
                  </a:extLst>
                </a:gridCol>
                <a:gridCol w="1119499">
                  <a:extLst>
                    <a:ext uri="{9D8B030D-6E8A-4147-A177-3AD203B41FA5}">
                      <a16:colId xmlns:a16="http://schemas.microsoft.com/office/drawing/2014/main" xmlns="" val="2207675087"/>
                    </a:ext>
                  </a:extLst>
                </a:gridCol>
                <a:gridCol w="1401511">
                  <a:extLst>
                    <a:ext uri="{9D8B030D-6E8A-4147-A177-3AD203B41FA5}">
                      <a16:colId xmlns:a16="http://schemas.microsoft.com/office/drawing/2014/main" xmlns="" val="3031056523"/>
                    </a:ext>
                  </a:extLst>
                </a:gridCol>
              </a:tblGrid>
              <a:tr h="1498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Направления предоставления субсидии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Ставка на 1 га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Ставка на 1 га&lt;*&gt;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Повышающий коэффициент (</a:t>
                      </a:r>
                      <a:r>
                        <a:rPr kumimoji="0" lang="ru-RU" altLang="ru-RU" sz="14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Кп</a:t>
                      </a:r>
                      <a:r>
                        <a:rPr kumimoji="0" lang="ru-RU" alt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)</a:t>
                      </a:r>
                      <a:endParaRPr lang="ru-RU" dirty="0"/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4526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 Закладка плодовых насаждений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FEC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75 000 руб.</a:t>
                      </a: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FEC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80 000 руб.</a:t>
                      </a: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FEC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Х</a:t>
                      </a: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74626284"/>
                  </a:ext>
                </a:extLst>
              </a:tr>
              <a:tr h="214526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 Закладка ягодных кустарниковых насаждений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315 000 руб. </a:t>
                      </a: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320 000 руб. </a:t>
                      </a: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&lt;***&gt;</a:t>
                      </a: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39307764"/>
                  </a:ext>
                </a:extLst>
              </a:tr>
              <a:tr h="289920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 Закладка ягодных насаждений (кроме ягодных кустарниковых насаждений)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FEC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265 000 руб.</a:t>
                      </a: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FEC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270 000 руб.</a:t>
                      </a: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FEC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Х</a:t>
                      </a: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06369034"/>
                  </a:ext>
                </a:extLst>
              </a:tr>
              <a:tr h="214526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 Закладка плодовых питомников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100 000 руб.</a:t>
                      </a: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–</a:t>
                      </a: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54278582"/>
                  </a:ext>
                </a:extLst>
              </a:tr>
              <a:tr h="214526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 Закладка ягодных питомников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FEC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320 000 руб.</a:t>
                      </a: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FEC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–</a:t>
                      </a: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FEC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Х</a:t>
                      </a: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44360559"/>
                  </a:ext>
                </a:extLst>
              </a:tr>
              <a:tr h="289920">
                <a:tc>
                  <a:txBody>
                    <a:bodyPr/>
                    <a:lstStyle>
                      <a:lvl1pPr defTabSz="45720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4572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4572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4572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4572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 Закладка садов интенсивного типа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315 000 руб.</a:t>
                      </a: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320 000 руб.</a:t>
                      </a: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&lt;**&gt;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77204930"/>
                  </a:ext>
                </a:extLst>
              </a:tr>
              <a:tr h="295770">
                <a:tc>
                  <a:txBody>
                    <a:bodyPr/>
                    <a:lstStyle>
                      <a:lvl1pPr defTabSz="45720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4572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4572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4572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4572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 Уход за плодовыми и ягодными насаждениями (включая питомники) без установки шпалеры и (или) </a:t>
                      </a:r>
                      <a:r>
                        <a:rPr kumimoji="0" lang="ru-RU" alt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противоградной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сетки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FEC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50 000 руб.</a:t>
                      </a: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FEC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–</a:t>
                      </a: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FEC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Х</a:t>
                      </a: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57353005"/>
                  </a:ext>
                </a:extLst>
              </a:tr>
              <a:tr h="28992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8.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Уход за плодовыми и ягодными насаждениями (включая питомники) с установкой шпалеры и (или) </a:t>
                      </a:r>
                      <a:r>
                        <a:rPr kumimoji="0" lang="ru-RU" alt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противоградной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сетки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80 000 руб.</a:t>
                      </a: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–</a:t>
                      </a: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Х</a:t>
                      </a: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89920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9. Раскорчевка выбывших из эксплуатации многолетних насаждений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20 000 руб.</a:t>
                      </a: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–</a:t>
                      </a: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Х</a:t>
                      </a: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69954458"/>
                  </a:ext>
                </a:extLst>
              </a:tr>
            </a:tbl>
          </a:graphicData>
        </a:graphic>
      </p:graphicFrame>
      <p:sp>
        <p:nvSpPr>
          <p:cNvPr id="16429" name="TextBox 5"/>
          <p:cNvSpPr txBox="1">
            <a:spLocks noChangeArrowheads="1"/>
          </p:cNvSpPr>
          <p:nvPr/>
        </p:nvSpPr>
        <p:spPr bwMode="auto">
          <a:xfrm>
            <a:off x="1889091" y="458990"/>
            <a:ext cx="943540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000" dirty="0" smtClean="0">
                <a:latin typeface="Arial" panose="020B0604020202020204" pitchFamily="34" charset="0"/>
              </a:rPr>
              <a:t>2.4. </a:t>
            </a:r>
            <a:r>
              <a:rPr lang="ru-RU" altLang="ru-RU" sz="2000" dirty="0">
                <a:latin typeface="Arial" panose="020B0604020202020204" pitchFamily="34" charset="0"/>
              </a:rPr>
              <a:t>Субсидии на закладку и уход за </a:t>
            </a:r>
            <a:r>
              <a:rPr lang="ru-RU" altLang="ru-RU" sz="2000" dirty="0" smtClean="0">
                <a:latin typeface="Arial" panose="020B0604020202020204" pitchFamily="34" charset="0"/>
              </a:rPr>
              <a:t>многолетними</a:t>
            </a:r>
            <a:r>
              <a:rPr lang="en-US" altLang="ru-RU" sz="2000" dirty="0" smtClean="0">
                <a:latin typeface="Arial" panose="020B0604020202020204" pitchFamily="34" charset="0"/>
              </a:rPr>
              <a:t> </a:t>
            </a:r>
            <a:r>
              <a:rPr lang="ru-RU" altLang="ru-RU" sz="2000" dirty="0" smtClean="0">
                <a:latin typeface="Arial" panose="020B0604020202020204" pitchFamily="34" charset="0"/>
              </a:rPr>
              <a:t>насаждениями</a:t>
            </a:r>
            <a:endParaRPr lang="ru-RU" altLang="ru-RU" sz="2000" dirty="0">
              <a:latin typeface="Arial" panose="020B0604020202020204" pitchFamily="34" charset="0"/>
            </a:endParaRPr>
          </a:p>
        </p:txBody>
      </p:sp>
      <p:sp>
        <p:nvSpPr>
          <p:cNvPr id="12" name="TextBox 8"/>
          <p:cNvSpPr txBox="1">
            <a:spLocks noChangeArrowheads="1"/>
          </p:cNvSpPr>
          <p:nvPr/>
        </p:nvSpPr>
        <p:spPr bwMode="auto">
          <a:xfrm>
            <a:off x="3038923" y="0"/>
            <a:ext cx="71357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«</a:t>
            </a:r>
            <a:r>
              <a:rPr lang="en-US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СТИМУЛИРУЮЩАЯ</a:t>
            </a: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СУБСИДИЯ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Місце для номера слайда 4"/>
          <p:cNvSpPr>
            <a:spLocks noGrp="1"/>
          </p:cNvSpPr>
          <p:nvPr>
            <p:ph type="sldNum" sz="quarter" idx="13"/>
          </p:nvPr>
        </p:nvSpPr>
        <p:spPr bwMode="auto">
          <a:xfrm>
            <a:off x="8824913" y="6308725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71A99A47-5986-4BC6-9DCE-7EF825769D60}" type="slidenum">
              <a:rPr lang="uk-UA" altLang="ru-RU" sz="1600" smtClean="0">
                <a:solidFill>
                  <a:schemeClr val="accent1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15</a:t>
            </a:fld>
            <a:endParaRPr lang="uk-UA" altLang="ru-RU" sz="160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smtClean="0">
              <a:solidFill>
                <a:schemeClr val="accent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681163" y="485775"/>
            <a:ext cx="9643330" cy="755341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ru-RU" sz="2400" b="1" dirty="0">
              <a:solidFill>
                <a:schemeClr val="accent5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16429" name="TextBox 5"/>
          <p:cNvSpPr txBox="1">
            <a:spLocks noChangeArrowheads="1"/>
          </p:cNvSpPr>
          <p:nvPr/>
        </p:nvSpPr>
        <p:spPr bwMode="auto">
          <a:xfrm>
            <a:off x="1889091" y="458990"/>
            <a:ext cx="943540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000" dirty="0" smtClean="0">
                <a:latin typeface="Arial" panose="020B0604020202020204" pitchFamily="34" charset="0"/>
              </a:rPr>
              <a:t>2.5. </a:t>
            </a:r>
            <a:r>
              <a:rPr lang="ru-RU" altLang="ru-RU" sz="2000" dirty="0">
                <a:latin typeface="Arial" panose="020B0604020202020204" pitchFamily="34" charset="0"/>
              </a:rPr>
              <a:t>Субсидии на закладку и уход за </a:t>
            </a:r>
            <a:r>
              <a:rPr lang="ru-RU" altLang="ru-RU" sz="2000" dirty="0" smtClean="0">
                <a:latin typeface="Arial" panose="020B0604020202020204" pitchFamily="34" charset="0"/>
              </a:rPr>
              <a:t>многолетними</a:t>
            </a:r>
            <a:r>
              <a:rPr lang="en-US" altLang="ru-RU" sz="2000" dirty="0" smtClean="0">
                <a:latin typeface="Arial" panose="020B0604020202020204" pitchFamily="34" charset="0"/>
              </a:rPr>
              <a:t> </a:t>
            </a:r>
            <a:r>
              <a:rPr lang="ru-RU" altLang="ru-RU" sz="2000" dirty="0" smtClean="0">
                <a:latin typeface="Arial" panose="020B0604020202020204" pitchFamily="34" charset="0"/>
              </a:rPr>
              <a:t>насаждениями</a:t>
            </a:r>
          </a:p>
        </p:txBody>
      </p:sp>
      <p:sp>
        <p:nvSpPr>
          <p:cNvPr id="12" name="TextBox 8"/>
          <p:cNvSpPr txBox="1">
            <a:spLocks noChangeArrowheads="1"/>
          </p:cNvSpPr>
          <p:nvPr/>
        </p:nvSpPr>
        <p:spPr bwMode="auto">
          <a:xfrm>
            <a:off x="2922662" y="35808"/>
            <a:ext cx="696482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«</a:t>
            </a:r>
            <a:r>
              <a:rPr lang="en-US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СТИМУЛИРУЮЩАЯ</a:t>
            </a: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СУБСИДИЯ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5903382"/>
              </p:ext>
            </p:extLst>
          </p:nvPr>
        </p:nvGraphicFramePr>
        <p:xfrm>
          <a:off x="2137190" y="926737"/>
          <a:ext cx="9041689" cy="56554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8656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6007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9505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800" b="1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УСЛОВИЯ: 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300" dirty="0"/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300" dirty="0"/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На закладку многолетних плодовых и ягодных насаждений</a:t>
                      </a:r>
                      <a:endParaRPr lang="ru-RU" sz="1300" dirty="0"/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На уход за многолетними плодовыми и ягодными насаждениями</a:t>
                      </a:r>
                      <a:endParaRPr lang="ru-RU" sz="1300" dirty="0"/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На раскорчевку выбывших из эксплуатации многолетних насаждений </a:t>
                      </a:r>
                      <a:endParaRPr lang="ru-RU" sz="1300" dirty="0"/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28431">
                <a:tc gridSpan="3">
                  <a:txBody>
                    <a:bodyPr/>
                    <a:lstStyle/>
                    <a:p>
                      <a:r>
                        <a:rPr lang="ru-RU" sz="1200" dirty="0" smtClean="0"/>
                        <a:t>- нахождение земельного участка (земельных участков), используемого (используемых) в целях мероприятий в собственности получателя либо в пользовании получателя на ином праве на срок: для посадок земляники - не менее 4 лет, для остальных многолетних насаждений - не менее 5 лет, начиная с месяца закладки многолетних насаждений.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16649">
                <a:tc gridSpan="2">
                  <a:txBody>
                    <a:bodyPr/>
                    <a:lstStyle/>
                    <a:p>
                      <a:r>
                        <a:rPr lang="ru-RU" sz="1200" dirty="0" smtClean="0"/>
                        <a:t>- использование получателем посадочного материала сельскохозяйственных культур, сорта или гибриды которых включены в Государственный реестр селекционных достижений, допущенных к использованию по конкретному региону допуска, при условии, что сортовые и посевные качества такого посадочного материала соответствуют ГОСТ Р 53135-2008.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200" dirty="0" smtClean="0"/>
                        <a:t>- площадь раскорчевки выбывших из эксплуатации многолетних насаждений не превышает площадь, указанную в проекте на закладку многолетних насаждений;</a:t>
                      </a:r>
                    </a:p>
                    <a:p>
                      <a:r>
                        <a:rPr lang="ru-RU" sz="1200" dirty="0" smtClean="0"/>
                        <a:t>- наличие на начало текущего года площадей многолетних насаждений в возрасте 20 лет и более начиная от года закладки</a:t>
                      </a:r>
                    </a:p>
                    <a:p>
                      <a:endParaRPr lang="ru-RU" sz="1200" dirty="0" smtClean="0"/>
                    </a:p>
                    <a:p>
                      <a:endParaRPr lang="ru-RU" sz="12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6822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- наличие у получателя проекта на закладку многолетних насаждений, разработанного в соответствии с Инструкцией по проектированию многолетних насаждений, рассмотренной и одобренной секцией "Земледелие и растениеводство" Научно-технического совета Минсельхоза России (протокол от 23 апреля 2013 г. N 8);</a:t>
                      </a:r>
                    </a:p>
                    <a:p>
                      <a:r>
                        <a:rPr lang="ru-RU" sz="1200" dirty="0" smtClean="0"/>
                        <a:t>- площадь закладки многолетних насаждений в соответствии с проектом на закладку многолетних насаждений составляет не менее 1 гектара;</a:t>
                      </a:r>
                    </a:p>
                    <a:p>
                      <a:r>
                        <a:rPr lang="ru-RU" sz="1200" dirty="0" smtClean="0"/>
                        <a:t>- субсидия уход предоставляется до начала периода товарного плодоношения многолетних насаждений, определяемого в пределах следующих сроков (начиная с месяца закладки):</a:t>
                      </a:r>
                    </a:p>
                    <a:p>
                      <a:r>
                        <a:rPr lang="ru-RU" sz="1200" dirty="0" smtClean="0"/>
                        <a:t>        а) для ягодных насаждений - 3 года;</a:t>
                      </a:r>
                    </a:p>
                    <a:p>
                      <a:r>
                        <a:rPr lang="ru-RU" sz="1200" dirty="0" smtClean="0"/>
                        <a:t>        б) для садов интенсивного типа (семечковых и косточковых) - 3 года;</a:t>
                      </a:r>
                    </a:p>
                    <a:p>
                      <a:r>
                        <a:rPr lang="ru-RU" sz="1200" dirty="0" smtClean="0"/>
                        <a:t>        в) для иных многолетних насаждений (кроме садов интенсивного типа (семечковых и косточковых)) - 6 лет.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- наличие у получателя на начало текущего года не менее 1 гектара площади многолетних насаждений до начала периода их товарного плодоношения.</a:t>
                      </a:r>
                    </a:p>
                    <a:p>
                      <a:endParaRPr lang="ru-RU" sz="12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1225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Місце для номера слайда 4"/>
          <p:cNvSpPr>
            <a:spLocks noGrp="1"/>
          </p:cNvSpPr>
          <p:nvPr>
            <p:ph type="sldNum" sz="quarter" idx="13"/>
          </p:nvPr>
        </p:nvSpPr>
        <p:spPr bwMode="auto">
          <a:xfrm>
            <a:off x="8824913" y="6308725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71A99A47-5986-4BC6-9DCE-7EF825769D60}" type="slidenum">
              <a:rPr lang="uk-UA" altLang="ru-RU" sz="1600" smtClean="0">
                <a:solidFill>
                  <a:schemeClr val="accent1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16</a:t>
            </a:fld>
            <a:endParaRPr lang="uk-UA" altLang="ru-RU" sz="160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smtClean="0">
              <a:solidFill>
                <a:schemeClr val="accent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681163" y="485775"/>
            <a:ext cx="9643330" cy="755341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ru-RU" sz="2400" b="1" dirty="0">
              <a:solidFill>
                <a:schemeClr val="accent5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16429" name="TextBox 5"/>
          <p:cNvSpPr txBox="1">
            <a:spLocks noChangeArrowheads="1"/>
          </p:cNvSpPr>
          <p:nvPr/>
        </p:nvSpPr>
        <p:spPr bwMode="auto">
          <a:xfrm>
            <a:off x="1889091" y="559028"/>
            <a:ext cx="943540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000" dirty="0" smtClean="0">
                <a:latin typeface="Arial" panose="020B0604020202020204" pitchFamily="34" charset="0"/>
              </a:rPr>
              <a:t>2.5. </a:t>
            </a:r>
            <a:r>
              <a:rPr lang="ru-RU" sz="2000" dirty="0">
                <a:latin typeface="Arial" panose="020B0604020202020204" pitchFamily="34" charset="0"/>
              </a:rPr>
              <a:t>Гранты на развитие малых форм хозяйствования</a:t>
            </a:r>
            <a:endParaRPr lang="ru-RU" altLang="ru-RU" sz="2000" dirty="0">
              <a:latin typeface="Arial" panose="020B0604020202020204" pitchFamily="34" charset="0"/>
            </a:endParaRPr>
          </a:p>
        </p:txBody>
      </p:sp>
      <p:sp>
        <p:nvSpPr>
          <p:cNvPr id="12" name="TextBox 8"/>
          <p:cNvSpPr txBox="1">
            <a:spLocks noChangeArrowheads="1"/>
          </p:cNvSpPr>
          <p:nvPr/>
        </p:nvSpPr>
        <p:spPr bwMode="auto">
          <a:xfrm>
            <a:off x="2922662" y="35808"/>
            <a:ext cx="696482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«</a:t>
            </a:r>
            <a:r>
              <a:rPr lang="en-US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СТИМУЛИРУЮЩАЯ</a:t>
            </a: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СУБСИДИЯ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241848" y="1241116"/>
            <a:ext cx="9950152" cy="480131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развитие семейной фермы </a:t>
            </a:r>
          </a:p>
          <a:p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Размер гранта: до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30 млн. рублей, до 60% затрат на реализацию проекта </a:t>
            </a:r>
          </a:p>
          <a:p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Получатели: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крестьянские (фермерские)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хозяйства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индивидуальные предприниматели)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Условие: ведение сельскохозяйственной деятельности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более 12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месяцев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9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На развитие материально-технической базы сельскохозяйственного потребительского 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кооператива</a:t>
            </a:r>
          </a:p>
          <a:p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Размер гранта: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до 70 млн. рублей, до 60% затрат на реализацию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проекта; </a:t>
            </a:r>
          </a:p>
          <a:p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Получатели гранта: сельскохозяйственные потребительские кооперативы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Условие: ведение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деятельности более 12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месяцев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9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Грант "</a:t>
            </a:r>
            <a:r>
              <a:rPr lang="ru-RU" altLang="ru-RU" b="1" dirty="0" err="1">
                <a:latin typeface="Times New Roman" pitchFamily="18" charset="0"/>
                <a:cs typeface="Times New Roman" pitchFamily="18" charset="0"/>
              </a:rPr>
              <a:t>Агропрогресс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" </a:t>
            </a:r>
            <a:endParaRPr lang="ru-RU" alt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Размер гранта: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до 30 млн. рублей, до 25% затрат на реализацию проекта при условии привлечения инвестиционного кредита в объеме не менее 70%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затрат;</a:t>
            </a:r>
          </a:p>
          <a:p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Получатели гранта: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сельскохозяйственные товаропроизводители – субъекты МСП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(за исключением крестьянских (фермерских) хозяйств, граждан, ведущих личное подсобное хозяйство, индивидуальных предпринимателей и сельскохозяйственных потребительских кооперативов)</a:t>
            </a:r>
          </a:p>
          <a:p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Условие: ведение сельскохозяйственной деятельности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более 24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месяцев;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115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Місце для номера слайда 4"/>
          <p:cNvSpPr>
            <a:spLocks noGrp="1"/>
          </p:cNvSpPr>
          <p:nvPr>
            <p:ph type="sldNum" sz="quarter" idx="13"/>
          </p:nvPr>
        </p:nvSpPr>
        <p:spPr bwMode="auto">
          <a:xfrm>
            <a:off x="8824913" y="6308725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A5FDE8BF-815E-4FA5-B72E-A3FDC4942E87}" type="slidenum">
              <a:rPr lang="uk-UA" altLang="ru-RU" sz="1600" smtClean="0">
                <a:solidFill>
                  <a:schemeClr val="accent1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17</a:t>
            </a:fld>
            <a:endParaRPr lang="uk-UA" altLang="ru-RU" sz="160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smtClean="0">
              <a:solidFill>
                <a:schemeClr val="accent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681163" y="485775"/>
            <a:ext cx="7499350" cy="1143000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ru-RU" sz="2400" b="1" dirty="0">
              <a:solidFill>
                <a:schemeClr val="accent5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51205" name="TextBox 8"/>
          <p:cNvSpPr txBox="1">
            <a:spLocks noChangeArrowheads="1"/>
          </p:cNvSpPr>
          <p:nvPr/>
        </p:nvSpPr>
        <p:spPr bwMode="auto">
          <a:xfrm>
            <a:off x="2153845" y="89092"/>
            <a:ext cx="940037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3. ФЕДЕРАЛЬНАЯ 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ПРОГРАММА </a:t>
            </a:r>
            <a:r>
              <a:rPr lang="ru-RU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ЛЬГОТНОГО 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КРЕДИТОВАНИЯ</a:t>
            </a: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4097427139"/>
              </p:ext>
            </p:extLst>
          </p:nvPr>
        </p:nvGraphicFramePr>
        <p:xfrm>
          <a:off x="2473883" y="586152"/>
          <a:ext cx="8760296" cy="9422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1207" name="TextBox 10"/>
          <p:cNvSpPr txBox="1">
            <a:spLocks noChangeArrowheads="1"/>
          </p:cNvSpPr>
          <p:nvPr/>
        </p:nvSpPr>
        <p:spPr bwMode="auto">
          <a:xfrm>
            <a:off x="2333625" y="1616046"/>
            <a:ext cx="904081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dirty="0">
                <a:latin typeface="Arial" panose="020B0604020202020204" pitchFamily="34" charset="0"/>
              </a:rPr>
              <a:t>Сельскохозяйственные товаропроизводители и организации агропромышленного комплекса могут привлечь кредит по льготной процентной ставке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dirty="0">
                <a:latin typeface="Arial" panose="020B0604020202020204" pitchFamily="34" charset="0"/>
              </a:rPr>
              <a:t>от 1% до 5% годовых в уполномоченных </a:t>
            </a:r>
            <a:r>
              <a:rPr lang="ru-RU" altLang="ru-RU" sz="1800" dirty="0" smtClean="0">
                <a:latin typeface="Arial" panose="020B0604020202020204" pitchFamily="34" charset="0"/>
              </a:rPr>
              <a:t>банках</a:t>
            </a:r>
            <a:endParaRPr lang="ru-RU" altLang="ru-RU" sz="1800" dirty="0">
              <a:latin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478088" y="2997200"/>
            <a:ext cx="2016125" cy="647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Заемщик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807075" y="2997200"/>
            <a:ext cx="2016125" cy="647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Банк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247188" y="2997200"/>
            <a:ext cx="1871662" cy="647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Минсельхоз России</a:t>
            </a:r>
          </a:p>
        </p:txBody>
      </p:sp>
      <p:sp>
        <p:nvSpPr>
          <p:cNvPr id="15" name="Стрелка вправо 14"/>
          <p:cNvSpPr/>
          <p:nvPr/>
        </p:nvSpPr>
        <p:spPr>
          <a:xfrm>
            <a:off x="4638675" y="3022600"/>
            <a:ext cx="1079500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 rot="10800000">
            <a:off x="4638675" y="3454400"/>
            <a:ext cx="1079500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8023225" y="2992438"/>
            <a:ext cx="1079500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 rot="10800000">
            <a:off x="8023225" y="3424238"/>
            <a:ext cx="1079500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Семиугольник 18"/>
          <p:cNvSpPr/>
          <p:nvPr/>
        </p:nvSpPr>
        <p:spPr>
          <a:xfrm>
            <a:off x="4926013" y="2636838"/>
            <a:ext cx="431800" cy="360362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1</a:t>
            </a:r>
          </a:p>
        </p:txBody>
      </p:sp>
      <p:sp>
        <p:nvSpPr>
          <p:cNvPr id="20" name="Семиугольник 19"/>
          <p:cNvSpPr/>
          <p:nvPr/>
        </p:nvSpPr>
        <p:spPr>
          <a:xfrm>
            <a:off x="8310563" y="2636838"/>
            <a:ext cx="431800" cy="360362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2</a:t>
            </a:r>
          </a:p>
        </p:txBody>
      </p:sp>
      <p:sp>
        <p:nvSpPr>
          <p:cNvPr id="21" name="Семиугольник 20"/>
          <p:cNvSpPr/>
          <p:nvPr/>
        </p:nvSpPr>
        <p:spPr>
          <a:xfrm>
            <a:off x="8382000" y="3644900"/>
            <a:ext cx="431800" cy="360363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3</a:t>
            </a:r>
          </a:p>
        </p:txBody>
      </p:sp>
      <p:sp>
        <p:nvSpPr>
          <p:cNvPr id="22" name="Семиугольник 21"/>
          <p:cNvSpPr/>
          <p:nvPr/>
        </p:nvSpPr>
        <p:spPr>
          <a:xfrm>
            <a:off x="4926013" y="3644900"/>
            <a:ext cx="431800" cy="360363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4</a:t>
            </a:r>
          </a:p>
        </p:txBody>
      </p:sp>
      <p:graphicFrame>
        <p:nvGraphicFramePr>
          <p:cNvPr id="23" name="Схема 22"/>
          <p:cNvGraphicFramePr/>
          <p:nvPr>
            <p:extLst>
              <p:ext uri="{D42A27DB-BD31-4B8C-83A1-F6EECF244321}">
                <p14:modId xmlns:p14="http://schemas.microsoft.com/office/powerpoint/2010/main" val="1222339192"/>
              </p:ext>
            </p:extLst>
          </p:nvPr>
        </p:nvGraphicFramePr>
        <p:xfrm>
          <a:off x="2445770" y="4149080"/>
          <a:ext cx="8817079" cy="244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Місце для номера слайда 4"/>
          <p:cNvSpPr>
            <a:spLocks noGrp="1"/>
          </p:cNvSpPr>
          <p:nvPr>
            <p:ph type="sldNum" sz="quarter" idx="13"/>
          </p:nvPr>
        </p:nvSpPr>
        <p:spPr bwMode="auto">
          <a:xfrm>
            <a:off x="8824913" y="6308725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935F2879-8899-4387-BB4C-F79EB47C58CB}" type="slidenum">
              <a:rPr lang="uk-UA" altLang="ru-RU" sz="1600" smtClean="0">
                <a:solidFill>
                  <a:schemeClr val="accent1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18</a:t>
            </a:fld>
            <a:endParaRPr lang="uk-UA" altLang="ru-RU" sz="160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smtClean="0">
              <a:solidFill>
                <a:schemeClr val="accent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681163" y="485775"/>
            <a:ext cx="7499350" cy="1143000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ru-RU" sz="2400" b="1" dirty="0">
              <a:solidFill>
                <a:schemeClr val="accent5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38918" name="TextBox 8"/>
          <p:cNvSpPr txBox="1">
            <a:spLocks noChangeArrowheads="1"/>
          </p:cNvSpPr>
          <p:nvPr/>
        </p:nvSpPr>
        <p:spPr bwMode="auto">
          <a:xfrm>
            <a:off x="1942354" y="14792"/>
            <a:ext cx="86407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4. ВОЗМЕЩЕНИЕ 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ЧАСТИ ПРЯМЫХ ПОНЕСЕННЫХ ЗАТРАТ НА СОЗДАНИЕ И МОДЕРНИЗАЦИЮ ОБЪЕКТОВ АПК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908664719"/>
              </p:ext>
            </p:extLst>
          </p:nvPr>
        </p:nvGraphicFramePr>
        <p:xfrm>
          <a:off x="2135236" y="667992"/>
          <a:ext cx="8904384" cy="7785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8455859"/>
              </p:ext>
            </p:extLst>
          </p:nvPr>
        </p:nvGraphicFramePr>
        <p:xfrm>
          <a:off x="2135236" y="1468460"/>
          <a:ext cx="8966200" cy="5028936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476899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6851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68512">
                  <a:extLst>
                    <a:ext uri="{9D8B030D-6E8A-4147-A177-3AD203B41FA5}">
                      <a16:colId xmlns:a16="http://schemas.microsoft.com/office/drawing/2014/main" xmlns="" val="537694578"/>
                    </a:ext>
                  </a:extLst>
                </a:gridCol>
                <a:gridCol w="75001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1016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8101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Объекты АПК</a:t>
                      </a:r>
                      <a:endParaRPr lang="ru-RU" sz="1200" dirty="0">
                        <a:latin typeface="+mn-lt"/>
                      </a:endParaRPr>
                    </a:p>
                  </a:txBody>
                  <a:tcPr marL="72000" marR="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Размер возмещения из ФБ</a:t>
                      </a:r>
                      <a:endParaRPr lang="ru-RU" sz="1200" dirty="0">
                        <a:latin typeface="+mn-lt"/>
                      </a:endParaRP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Размер возмещения из ОБ</a:t>
                      </a:r>
                      <a:endParaRPr lang="ru-RU" sz="1200" dirty="0">
                        <a:latin typeface="+mn-lt"/>
                      </a:endParaRP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Объект затрат</a:t>
                      </a:r>
                      <a:endParaRPr lang="ru-RU" sz="1200" dirty="0">
                        <a:latin typeface="+mn-lt"/>
                      </a:endParaRP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Направление</a:t>
                      </a:r>
                      <a:endParaRPr lang="ru-RU" sz="1200" dirty="0">
                        <a:latin typeface="+mn-lt"/>
                      </a:endParaRPr>
                    </a:p>
                  </a:txBody>
                  <a:tcPr marL="91430" marR="91430" marT="45708" marB="45708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1015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latin typeface="+mn-lt"/>
                        </a:rPr>
                        <a:t>1.</a:t>
                      </a:r>
                      <a:r>
                        <a:rPr lang="ru-RU" sz="1200" baseline="0" dirty="0" smtClean="0">
                          <a:latin typeface="+mn-lt"/>
                        </a:rPr>
                        <a:t> Плодохранилища</a:t>
                      </a:r>
                      <a:endParaRPr lang="ru-RU" sz="1200" dirty="0">
                        <a:latin typeface="+mn-lt"/>
                      </a:endParaRPr>
                    </a:p>
                  </a:txBody>
                  <a:tcPr marL="72000" marR="0"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20%</a:t>
                      </a:r>
                      <a:endParaRPr lang="ru-RU" sz="1200" dirty="0">
                        <a:latin typeface="+mn-lt"/>
                      </a:endParaRP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5%</a:t>
                      </a:r>
                      <a:endParaRPr lang="ru-RU" sz="1200" dirty="0">
                        <a:latin typeface="+mn-lt"/>
                      </a:endParaRPr>
                    </a:p>
                  </a:txBody>
                  <a:tcPr marL="91430" marR="91430" marT="45708" marB="45708" anchor="ctr"/>
                </a:tc>
                <a:tc rowSpan="10">
                  <a:txBody>
                    <a:bodyPr/>
                    <a:lstStyle/>
                    <a:p>
                      <a:pPr algn="ctr"/>
                      <a:r>
                        <a:rPr lang="ru-RU" sz="1200" dirty="0" err="1" smtClean="0">
                          <a:latin typeface="+mn-lt"/>
                        </a:rPr>
                        <a:t>Факти-ческая</a:t>
                      </a:r>
                      <a:r>
                        <a:rPr lang="ru-RU" sz="1200" baseline="0" dirty="0" smtClean="0">
                          <a:latin typeface="+mn-lt"/>
                        </a:rPr>
                        <a:t> </a:t>
                      </a:r>
                      <a:r>
                        <a:rPr lang="ru-RU" sz="1200" baseline="0" dirty="0" err="1" smtClean="0">
                          <a:latin typeface="+mn-lt"/>
                        </a:rPr>
                        <a:t>стои-мость</a:t>
                      </a:r>
                      <a:r>
                        <a:rPr lang="ru-RU" sz="1200" baseline="0" dirty="0" smtClean="0">
                          <a:latin typeface="+mn-lt"/>
                        </a:rPr>
                        <a:t> объекта</a:t>
                      </a:r>
                      <a:endParaRPr lang="ru-RU" sz="1200" dirty="0">
                        <a:latin typeface="+mn-lt"/>
                      </a:endParaRP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Создание и (или) модернизация</a:t>
                      </a:r>
                      <a:endParaRPr lang="ru-RU" sz="1200" dirty="0">
                        <a:latin typeface="+mn-lt"/>
                      </a:endParaRPr>
                    </a:p>
                  </a:txBody>
                  <a:tcPr marL="91430" marR="91430" marT="45708" marB="45708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1015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latin typeface="+mn-lt"/>
                        </a:rPr>
                        <a:t>2. Овощехранилища</a:t>
                      </a:r>
                      <a:r>
                        <a:rPr lang="ru-RU" sz="1200" baseline="0" dirty="0" smtClean="0">
                          <a:latin typeface="+mn-lt"/>
                        </a:rPr>
                        <a:t> (картофелехранилища)</a:t>
                      </a:r>
                      <a:endParaRPr lang="ru-RU" sz="1200" dirty="0">
                        <a:latin typeface="+mn-lt"/>
                      </a:endParaRPr>
                    </a:p>
                  </a:txBody>
                  <a:tcPr marL="72000" marR="0"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20%</a:t>
                      </a:r>
                      <a:endParaRPr lang="ru-RU" sz="1200" dirty="0">
                        <a:latin typeface="+mn-lt"/>
                      </a:endParaRP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5%</a:t>
                      </a:r>
                      <a:endParaRPr lang="ru-RU" sz="1200" dirty="0">
                        <a:latin typeface="+mn-lt"/>
                      </a:endParaRPr>
                    </a:p>
                  </a:txBody>
                  <a:tcPr marL="91430" marR="91430" marT="45708" marB="45708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Создание и (или) модернизация</a:t>
                      </a:r>
                      <a:endParaRPr lang="ru-RU" sz="1200" dirty="0">
                        <a:latin typeface="+mn-lt"/>
                      </a:endParaRPr>
                    </a:p>
                  </a:txBody>
                  <a:tcPr marL="91430" marR="91430" marT="45708" marB="45708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51015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latin typeface="+mn-lt"/>
                        </a:rPr>
                        <a:t>3.</a:t>
                      </a:r>
                      <a:r>
                        <a:rPr lang="ru-RU" sz="1200" baseline="0" dirty="0" smtClean="0">
                          <a:latin typeface="+mn-lt"/>
                        </a:rPr>
                        <a:t> Животноводческие молочные комплексы</a:t>
                      </a:r>
                      <a:endParaRPr lang="ru-RU" sz="1200" dirty="0">
                        <a:latin typeface="+mn-lt"/>
                      </a:endParaRPr>
                    </a:p>
                  </a:txBody>
                  <a:tcPr marL="72000" marR="0"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25%</a:t>
                      </a:r>
                      <a:endParaRPr lang="ru-RU" sz="1200" dirty="0">
                        <a:latin typeface="+mn-lt"/>
                      </a:endParaRP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до 50%</a:t>
                      </a:r>
                      <a:r>
                        <a:rPr lang="en-US" sz="1200" dirty="0" smtClean="0">
                          <a:latin typeface="+mn-lt"/>
                        </a:rPr>
                        <a:t> </a:t>
                      </a:r>
                      <a:r>
                        <a:rPr lang="ru-RU" sz="1200" dirty="0" smtClean="0">
                          <a:latin typeface="+mn-lt"/>
                        </a:rPr>
                        <a:t>&lt;*&gt;</a:t>
                      </a:r>
                      <a:endParaRPr lang="ru-RU" sz="1200" dirty="0">
                        <a:latin typeface="+mn-lt"/>
                      </a:endParaRPr>
                    </a:p>
                  </a:txBody>
                  <a:tcPr marL="91430" marR="91430" marT="45708" marB="45708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L="91437" marR="91437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Создание и (или) модернизация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0" marR="91430" marT="45708" marB="45708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1015">
                <a:tc>
                  <a:txBody>
                    <a:bodyPr/>
                    <a:lstStyle/>
                    <a:p>
                      <a:pPr algn="l"/>
                      <a:r>
                        <a:rPr lang="ru-RU" sz="1200" baseline="0" dirty="0" smtClean="0">
                          <a:latin typeface="+mn-lt"/>
                        </a:rPr>
                        <a:t>4. </a:t>
                      </a:r>
                      <a:r>
                        <a:rPr lang="ru-RU" sz="1200" baseline="0" dirty="0" err="1" smtClean="0">
                          <a:latin typeface="+mn-lt"/>
                        </a:rPr>
                        <a:t>Селекционно</a:t>
                      </a:r>
                      <a:r>
                        <a:rPr lang="ru-RU" sz="1200" baseline="0" dirty="0" smtClean="0">
                          <a:latin typeface="+mn-lt"/>
                        </a:rPr>
                        <a:t>-генетические центры в птицеводстве</a:t>
                      </a:r>
                      <a:endParaRPr lang="ru-RU" sz="1200" dirty="0">
                        <a:latin typeface="+mn-lt"/>
                      </a:endParaRPr>
                    </a:p>
                  </a:txBody>
                  <a:tcPr marL="72000" marR="0"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20%</a:t>
                      </a:r>
                      <a:endParaRPr lang="ru-RU" sz="1200" dirty="0">
                        <a:latin typeface="+mn-lt"/>
                      </a:endParaRP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5%</a:t>
                      </a:r>
                      <a:endParaRPr lang="ru-RU" sz="1200" dirty="0">
                        <a:latin typeface="+mn-lt"/>
                      </a:endParaRPr>
                    </a:p>
                  </a:txBody>
                  <a:tcPr marL="91430" marR="91430" marT="45708" marB="45708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L="91437" marR="91437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Создание и (или) модернизация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0" marR="91430" marT="45708" marB="45708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51015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latin typeface="+mn-lt"/>
                        </a:rPr>
                        <a:t>5.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Селекционно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-семеноводческие центры в растениеводстве</a:t>
                      </a:r>
                      <a:endParaRPr lang="ru-RU" sz="1200" dirty="0">
                        <a:latin typeface="+mn-lt"/>
                      </a:endParaRPr>
                    </a:p>
                  </a:txBody>
                  <a:tcPr marL="72000" marR="0"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20%</a:t>
                      </a:r>
                      <a:endParaRPr lang="ru-RU" sz="1200" dirty="0">
                        <a:latin typeface="+mn-lt"/>
                      </a:endParaRP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5%</a:t>
                      </a:r>
                      <a:endParaRPr lang="ru-RU" sz="1200" dirty="0">
                        <a:latin typeface="+mn-lt"/>
                      </a:endParaRPr>
                    </a:p>
                  </a:txBody>
                  <a:tcPr marL="91430" marR="91430" marT="45708" marB="45708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L="91437" marR="91437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Создание и (или) модернизация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0" marR="91430" marT="45708" marB="45708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51015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latin typeface="+mn-lt"/>
                        </a:rPr>
                        <a:t>6. Овцеводческих комплексов (ферм) мясного направления</a:t>
                      </a:r>
                      <a:endParaRPr lang="ru-RU" sz="1200" dirty="0">
                        <a:latin typeface="+mn-lt"/>
                      </a:endParaRPr>
                    </a:p>
                  </a:txBody>
                  <a:tcPr marL="72000" marR="0"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20%</a:t>
                      </a:r>
                      <a:endParaRPr lang="ru-RU" sz="1200" dirty="0">
                        <a:latin typeface="+mn-lt"/>
                      </a:endParaRP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5%</a:t>
                      </a:r>
                      <a:endParaRPr lang="ru-RU" sz="1200" dirty="0">
                        <a:latin typeface="+mn-lt"/>
                      </a:endParaRPr>
                    </a:p>
                  </a:txBody>
                  <a:tcPr marL="91430" marR="91430" marT="45708" marB="45708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Создание</a:t>
                      </a:r>
                      <a:endParaRPr lang="ru-RU" sz="1200" dirty="0">
                        <a:latin typeface="+mn-lt"/>
                      </a:endParaRPr>
                    </a:p>
                  </a:txBody>
                  <a:tcPr marL="91430" marR="91430" marT="45708" marB="45708" anchor="ctr"/>
                </a:tc>
                <a:extLst>
                  <a:ext uri="{0D108BD9-81ED-4DB2-BD59-A6C34878D82A}">
                    <a16:rowId xmlns:a16="http://schemas.microsoft.com/office/drawing/2014/main" xmlns="" val="1405309901"/>
                  </a:ext>
                </a:extLst>
              </a:tr>
              <a:tr h="251015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latin typeface="+mn-lt"/>
                        </a:rPr>
                        <a:t>7. Льно-, </a:t>
                      </a:r>
                      <a:r>
                        <a:rPr lang="en-US" sz="1200" dirty="0" smtClean="0">
                          <a:latin typeface="+mn-lt"/>
                        </a:rPr>
                        <a:t>п</a:t>
                      </a:r>
                      <a:r>
                        <a:rPr lang="ru-RU" sz="1200" dirty="0" err="1" smtClean="0">
                          <a:latin typeface="+mn-lt"/>
                        </a:rPr>
                        <a:t>енькоперерабатывающие</a:t>
                      </a:r>
                      <a:r>
                        <a:rPr lang="ru-RU" sz="1200" dirty="0" smtClean="0">
                          <a:latin typeface="+mn-lt"/>
                        </a:rPr>
                        <a:t> предприятия</a:t>
                      </a:r>
                      <a:endParaRPr lang="ru-RU" sz="1200" dirty="0">
                        <a:latin typeface="+mn-lt"/>
                      </a:endParaRPr>
                    </a:p>
                  </a:txBody>
                  <a:tcPr marL="72000" marR="0"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25%</a:t>
                      </a:r>
                      <a:endParaRPr lang="ru-RU" sz="1200" dirty="0">
                        <a:latin typeface="+mn-lt"/>
                      </a:endParaRP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5%</a:t>
                      </a:r>
                      <a:endParaRPr lang="ru-RU" sz="1200" dirty="0">
                        <a:latin typeface="+mn-lt"/>
                      </a:endParaRPr>
                    </a:p>
                  </a:txBody>
                  <a:tcPr marL="91430" marR="91430" marT="45708" marB="45708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Создание и (или) модернизация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0" marR="91430" marT="45708" marB="45708" anchor="ctr"/>
                </a:tc>
                <a:extLst>
                  <a:ext uri="{0D108BD9-81ED-4DB2-BD59-A6C34878D82A}">
                    <a16:rowId xmlns:a16="http://schemas.microsoft.com/office/drawing/2014/main" xmlns="" val="4050607970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latin typeface="+mn-lt"/>
                        </a:rPr>
                        <a:t>8. Мощности</a:t>
                      </a:r>
                      <a:r>
                        <a:rPr lang="ru-RU" sz="1200" baseline="0" dirty="0" smtClean="0">
                          <a:latin typeface="+mn-lt"/>
                        </a:rPr>
                        <a:t> по производству сухих молочных продуктов для детского питания и компонентов для них</a:t>
                      </a:r>
                      <a:endParaRPr lang="ru-RU" sz="1200" dirty="0">
                        <a:latin typeface="+mn-lt"/>
                      </a:endParaRPr>
                    </a:p>
                  </a:txBody>
                  <a:tcPr marL="72000" marR="0"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20%</a:t>
                      </a:r>
                      <a:endParaRPr lang="ru-RU" sz="1200" dirty="0">
                        <a:latin typeface="+mn-lt"/>
                      </a:endParaRP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5%</a:t>
                      </a:r>
                      <a:endParaRPr lang="ru-RU" sz="1200" dirty="0">
                        <a:latin typeface="+mn-lt"/>
                      </a:endParaRPr>
                    </a:p>
                  </a:txBody>
                  <a:tcPr marL="91430" marR="91430" marT="45708" marB="45708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Создание и (или) модернизация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0" marR="91430" marT="45708" marB="45708" anchor="ctr"/>
                </a:tc>
                <a:extLst>
                  <a:ext uri="{0D108BD9-81ED-4DB2-BD59-A6C34878D82A}">
                    <a16:rowId xmlns:a16="http://schemas.microsoft.com/office/drawing/2014/main" xmlns="" val="2863436887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latin typeface="+mn-lt"/>
                        </a:rPr>
                        <a:t>9.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Предприятия по глубокой переработке зерна</a:t>
                      </a:r>
                    </a:p>
                  </a:txBody>
                  <a:tcPr marL="72000" marR="0" marT="45708" marB="45708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20%</a:t>
                      </a:r>
                      <a:endParaRPr lang="ru-RU" sz="1200" dirty="0">
                        <a:latin typeface="+mn-lt"/>
                      </a:endParaRPr>
                    </a:p>
                  </a:txBody>
                  <a:tcPr marL="91430" marR="91430" marT="45708" marB="45708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100" dirty="0">
                        <a:latin typeface="+mn-lt"/>
                      </a:endParaRPr>
                    </a:p>
                  </a:txBody>
                  <a:tcPr marL="91430" marR="91430" marT="45708" marB="45708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1100" dirty="0">
                        <a:latin typeface="+mn-lt"/>
                      </a:endParaRP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Создание и (или) модернизация</a:t>
                      </a:r>
                    </a:p>
                  </a:txBody>
                  <a:tcPr marL="91430" marR="91430" marT="45708" marB="45708" anchor="ctr"/>
                </a:tc>
                <a:extLst>
                  <a:ext uri="{0D108BD9-81ED-4DB2-BD59-A6C34878D82A}">
                    <a16:rowId xmlns:a16="http://schemas.microsoft.com/office/drawing/2014/main" xmlns="" val="484968637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latin typeface="+mn-lt"/>
                        </a:rPr>
                        <a:t>10. Предприятия по переработке масличных культур и предприятий по переработке и консервированию рыбы, ракообразных и моллюсков</a:t>
                      </a:r>
                    </a:p>
                  </a:txBody>
                  <a:tcPr marL="72000" marR="0" marT="45708" marB="45708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25%</a:t>
                      </a:r>
                      <a:endParaRPr lang="ru-RU" sz="1200" dirty="0">
                        <a:latin typeface="+mn-lt"/>
                      </a:endParaRPr>
                    </a:p>
                  </a:txBody>
                  <a:tcPr marL="91430" marR="91430" marT="45708" marB="45708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100" dirty="0">
                        <a:latin typeface="+mn-lt"/>
                      </a:endParaRPr>
                    </a:p>
                  </a:txBody>
                  <a:tcPr marL="91430" marR="91430" marT="45708" marB="45708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1100" dirty="0">
                        <a:latin typeface="+mn-lt"/>
                      </a:endParaRP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Создание и (или) модернизация</a:t>
                      </a:r>
                    </a:p>
                  </a:txBody>
                  <a:tcPr marL="91430" marR="91430" marT="45708" marB="45708" anchor="ctr"/>
                </a:tc>
                <a:extLst>
                  <a:ext uri="{0D108BD9-81ED-4DB2-BD59-A6C34878D82A}">
                    <a16:rowId xmlns:a16="http://schemas.microsoft.com/office/drawing/2014/main" xmlns="" val="97407019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Місце для номера слайда 4"/>
          <p:cNvSpPr>
            <a:spLocks noGrp="1"/>
          </p:cNvSpPr>
          <p:nvPr>
            <p:ph type="sldNum" sz="quarter" idx="13"/>
          </p:nvPr>
        </p:nvSpPr>
        <p:spPr bwMode="auto">
          <a:xfrm>
            <a:off x="8824913" y="6308725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935F2879-8899-4387-BB4C-F79EB47C58CB}" type="slidenum">
              <a:rPr lang="uk-UA" altLang="ru-RU" sz="1600" smtClean="0">
                <a:solidFill>
                  <a:schemeClr val="accent1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19</a:t>
            </a:fld>
            <a:endParaRPr lang="uk-UA" altLang="ru-RU" sz="160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smtClean="0">
              <a:solidFill>
                <a:schemeClr val="accent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681163" y="485775"/>
            <a:ext cx="7499350" cy="1143000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ru-RU" sz="2400" b="1" dirty="0">
              <a:solidFill>
                <a:schemeClr val="accent5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38918" name="TextBox 8"/>
          <p:cNvSpPr txBox="1">
            <a:spLocks noChangeArrowheads="1"/>
          </p:cNvSpPr>
          <p:nvPr/>
        </p:nvSpPr>
        <p:spPr bwMode="auto">
          <a:xfrm>
            <a:off x="2063750" y="203200"/>
            <a:ext cx="86407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4. ВОЗМЕЩЕНИЕ 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ЧАСТИ ПРЯМЫХ ПОНЕСЕННЫХ ЗАТРАТ НА СОЗДАНИЕ И МОДЕРНИЗАЦИЮ ОБЪЕКТОВ АПК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4684084"/>
              </p:ext>
            </p:extLst>
          </p:nvPr>
        </p:nvGraphicFramePr>
        <p:xfrm>
          <a:off x="2049341" y="881857"/>
          <a:ext cx="9155844" cy="350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558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892620">
                <a:tc>
                  <a:txBody>
                    <a:bodyPr/>
                    <a:lstStyle/>
                    <a:p>
                      <a:r>
                        <a:rPr lang="en-US" sz="1500" baseline="0" dirty="0" smtClean="0">
                          <a:solidFill>
                            <a:schemeClr val="tx1"/>
                          </a:solidFill>
                        </a:rPr>
                        <a:t>   </a:t>
                      </a:r>
                      <a:r>
                        <a:rPr lang="ru-RU" sz="1500" u="sng" baseline="0" dirty="0" smtClean="0">
                          <a:solidFill>
                            <a:schemeClr val="tx1"/>
                          </a:solidFill>
                        </a:rPr>
                        <a:t>&lt;*&gt; </a:t>
                      </a:r>
                    </a:p>
                    <a:p>
                      <a:r>
                        <a:rPr lang="ru-RU" sz="1500" u="none" baseline="0" dirty="0" smtClean="0">
                          <a:solidFill>
                            <a:schemeClr val="tx1"/>
                          </a:solidFill>
                        </a:rPr>
                        <a:t>   </a:t>
                      </a:r>
                      <a:r>
                        <a:rPr lang="en-US" sz="1500" u="sng" baseline="0" dirty="0" smtClean="0">
                          <a:solidFill>
                            <a:schemeClr val="tx1"/>
                          </a:solidFill>
                        </a:rPr>
                        <a:t>ПРИ СОЗДАНИИ: </a:t>
                      </a:r>
                    </a:p>
                    <a:p>
                      <a:r>
                        <a:rPr lang="ru-RU" sz="1500" baseline="0" dirty="0" smtClean="0">
                          <a:solidFill>
                            <a:schemeClr val="tx1"/>
                          </a:solidFill>
                        </a:rPr>
                        <a:t>   </a:t>
                      </a:r>
                      <a:r>
                        <a:rPr lang="en-US" sz="1500" baseline="0" dirty="0" smtClean="0">
                          <a:solidFill>
                            <a:schemeClr val="tx1"/>
                          </a:solidFill>
                        </a:rPr>
                        <a:t>а) ж</a:t>
                      </a:r>
                      <a:r>
                        <a:rPr lang="ru-RU" sz="1500" baseline="0" dirty="0" err="1" smtClean="0">
                          <a:solidFill>
                            <a:schemeClr val="tx1"/>
                          </a:solidFill>
                        </a:rPr>
                        <a:t>ивотноводческого</a:t>
                      </a:r>
                      <a:r>
                        <a:rPr lang="ru-RU" sz="1500" baseline="0" dirty="0" smtClean="0">
                          <a:solidFill>
                            <a:schemeClr val="tx1"/>
                          </a:solidFill>
                        </a:rPr>
                        <a:t> комплекса молочного направления (молочной фермы) мощностью</a:t>
                      </a:r>
                      <a:r>
                        <a:rPr lang="en-US" sz="1500" baseline="0" dirty="0" smtClean="0">
                          <a:solidFill>
                            <a:schemeClr val="tx1"/>
                          </a:solidFill>
                        </a:rPr>
                        <a:t>:</a:t>
                      </a:r>
                      <a:endParaRPr lang="ru-RU" sz="15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    </a:t>
                      </a:r>
                      <a:r>
                        <a:rPr lang="en-US" sz="1500" baseline="0" dirty="0" smtClean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до 250 голов </a:t>
                      </a:r>
                      <a:r>
                        <a:rPr lang="ru-RU" sz="1500" u="sng" dirty="0" smtClean="0">
                          <a:solidFill>
                            <a:schemeClr val="tx1"/>
                          </a:solidFill>
                        </a:rPr>
                        <a:t>коров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 включительно - 70 тысяч рублей на одно </a:t>
                      </a:r>
                      <a:r>
                        <a:rPr lang="ru-RU" sz="1500" dirty="0" err="1" smtClean="0">
                          <a:solidFill>
                            <a:schemeClr val="tx1"/>
                          </a:solidFill>
                        </a:rPr>
                        <a:t>ското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-место коров</a:t>
                      </a: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    </a:t>
                      </a: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от 251 до 399 голов</a:t>
                      </a:r>
                      <a:r>
                        <a:rPr lang="ru-RU" sz="1500" u="none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500" u="sng" dirty="0" smtClean="0">
                          <a:solidFill>
                            <a:schemeClr val="tx1"/>
                          </a:solidFill>
                        </a:rPr>
                        <a:t>коров</a:t>
                      </a:r>
                      <a:r>
                        <a:rPr lang="ru-RU" sz="1500" u="none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включительно</a:t>
                      </a: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- 80 тысяч рублей на одно </a:t>
                      </a:r>
                      <a:r>
                        <a:rPr lang="ru-RU" sz="1500" dirty="0" err="1" smtClean="0">
                          <a:solidFill>
                            <a:schemeClr val="tx1"/>
                          </a:solidFill>
                        </a:rPr>
                        <a:t>ското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-место коров</a:t>
                      </a: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;</a:t>
                      </a:r>
                    </a:p>
                    <a:p>
                      <a:r>
                        <a:rPr lang="en-US" sz="1500" baseline="0" dirty="0" smtClean="0">
                          <a:solidFill>
                            <a:schemeClr val="tx1"/>
                          </a:solidFill>
                        </a:rPr>
                        <a:t>   </a:t>
                      </a:r>
                      <a:r>
                        <a:rPr lang="ru-RU" sz="1500" baseline="0" dirty="0" smtClean="0">
                          <a:solidFill>
                            <a:schemeClr val="tx1"/>
                          </a:solidFill>
                        </a:rPr>
                        <a:t>    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от </a:t>
                      </a: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400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 до </a:t>
                      </a: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99 голов </a:t>
                      </a:r>
                      <a:r>
                        <a:rPr lang="ru-RU" sz="1500" u="sng" dirty="0" smtClean="0">
                          <a:solidFill>
                            <a:schemeClr val="tx1"/>
                          </a:solidFill>
                        </a:rPr>
                        <a:t>коров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 включительно</a:t>
                      </a: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- </a:t>
                      </a: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20 тысяч рублей на одно </a:t>
                      </a:r>
                      <a:r>
                        <a:rPr lang="ru-RU" sz="1500" dirty="0" err="1" smtClean="0">
                          <a:solidFill>
                            <a:schemeClr val="tx1"/>
                          </a:solidFill>
                        </a:rPr>
                        <a:t>ското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-место коров</a:t>
                      </a: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;</a:t>
                      </a:r>
                    </a:p>
                    <a:p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    </a:t>
                      </a: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от </a:t>
                      </a: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600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 до </a:t>
                      </a: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99 голов </a:t>
                      </a:r>
                      <a:r>
                        <a:rPr lang="ru-RU" sz="1500" u="sng" dirty="0" smtClean="0">
                          <a:solidFill>
                            <a:schemeClr val="tx1"/>
                          </a:solidFill>
                        </a:rPr>
                        <a:t>коров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 включительно</a:t>
                      </a: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- </a:t>
                      </a: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40 тысяч рублей на одно </a:t>
                      </a:r>
                      <a:r>
                        <a:rPr lang="ru-RU" sz="1500" dirty="0" err="1" smtClean="0">
                          <a:solidFill>
                            <a:schemeClr val="tx1"/>
                          </a:solidFill>
                        </a:rPr>
                        <a:t>ското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-место коров</a:t>
                      </a: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;</a:t>
                      </a:r>
                    </a:p>
                    <a:p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    </a:t>
                      </a: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 800 и </a:t>
                      </a:r>
                      <a:r>
                        <a:rPr lang="en-US" sz="1500" dirty="0" err="1" smtClean="0">
                          <a:solidFill>
                            <a:schemeClr val="tx1"/>
                          </a:solidFill>
                        </a:rPr>
                        <a:t>более</a:t>
                      </a: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голов </a:t>
                      </a:r>
                      <a:r>
                        <a:rPr lang="ru-RU" sz="1500" u="sng" dirty="0" smtClean="0">
                          <a:solidFill>
                            <a:schemeClr val="tx1"/>
                          </a:solidFill>
                        </a:rPr>
                        <a:t>коров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 включительно</a:t>
                      </a: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- </a:t>
                      </a: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60 тысяч рублей на одно </a:t>
                      </a:r>
                      <a:r>
                        <a:rPr lang="ru-RU" sz="1500" dirty="0" err="1" smtClean="0">
                          <a:solidFill>
                            <a:schemeClr val="tx1"/>
                          </a:solidFill>
                        </a:rPr>
                        <a:t>ското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-место коров</a:t>
                      </a: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;</a:t>
                      </a:r>
                    </a:p>
                    <a:p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    </a:t>
                      </a: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500 и более голов дойного стада </a:t>
                      </a:r>
                      <a:r>
                        <a:rPr lang="ru-RU" sz="1500" u="sng" dirty="0" smtClean="0">
                          <a:solidFill>
                            <a:schemeClr val="tx1"/>
                          </a:solidFill>
                        </a:rPr>
                        <a:t>коз</a:t>
                      </a: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- 25 тысяч рублей на одно </a:t>
                      </a:r>
                      <a:r>
                        <a:rPr lang="ru-RU" sz="1500" dirty="0" err="1" smtClean="0">
                          <a:solidFill>
                            <a:schemeClr val="tx1"/>
                          </a:solidFill>
                        </a:rPr>
                        <a:t>ското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-место дойного стада </a:t>
                      </a:r>
                      <a:r>
                        <a:rPr lang="en-US" sz="1500" dirty="0" err="1" smtClean="0">
                          <a:solidFill>
                            <a:schemeClr val="tx1"/>
                          </a:solidFill>
                        </a:rPr>
                        <a:t>коз</a:t>
                      </a: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   </a:t>
                      </a: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б) 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специализированной фермы и (или) площадки по выращиванию и (или) откорму молодняка крупного рогатого скота молочных пород</a:t>
                      </a: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:</a:t>
                      </a:r>
                    </a:p>
                    <a:p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    </a:t>
                      </a: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 - 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40 тысяч рублей на одно </a:t>
                      </a:r>
                      <a:r>
                        <a:rPr lang="ru-RU" sz="1500" dirty="0" err="1" smtClean="0">
                          <a:solidFill>
                            <a:schemeClr val="tx1"/>
                          </a:solidFill>
                        </a:rPr>
                        <a:t>ското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-место</a:t>
                      </a: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   </a:t>
                      </a:r>
                      <a:r>
                        <a:rPr lang="en-US" sz="1500" u="sng" dirty="0" smtClean="0">
                          <a:solidFill>
                            <a:schemeClr val="tx1"/>
                          </a:solidFill>
                        </a:rPr>
                        <a:t>ПРИ МОДЕРНИЗАЦИИ</a:t>
                      </a:r>
                      <a:r>
                        <a:rPr lang="en-US" sz="15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животноводческого комплекса молочного направления (молочной фермы)</a:t>
                      </a: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:</a:t>
                      </a:r>
                    </a:p>
                    <a:p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   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    </a:t>
                      </a: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- 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40 тысяч рублей на одно </a:t>
                      </a:r>
                      <a:r>
                        <a:rPr lang="ru-RU" sz="1500" dirty="0" err="1" smtClean="0">
                          <a:solidFill>
                            <a:schemeClr val="tx1"/>
                          </a:solidFill>
                        </a:rPr>
                        <a:t>ското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-место </a:t>
                      </a:r>
                      <a:r>
                        <a:rPr lang="ru-RU" sz="1500" u="sng" dirty="0" smtClean="0">
                          <a:solidFill>
                            <a:schemeClr val="tx1"/>
                          </a:solidFill>
                        </a:rPr>
                        <a:t>коров</a:t>
                      </a:r>
                      <a:r>
                        <a:rPr lang="en-US" sz="1500" u="none" dirty="0" smtClean="0">
                          <a:solidFill>
                            <a:schemeClr val="tx1"/>
                          </a:solidFill>
                        </a:rPr>
                        <a:t>;</a:t>
                      </a:r>
                      <a:endParaRPr lang="en-US" sz="15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1500" baseline="0" dirty="0" smtClean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ru-RU" sz="1500" baseline="0" dirty="0" smtClean="0">
                          <a:solidFill>
                            <a:schemeClr val="tx1"/>
                          </a:solidFill>
                        </a:rPr>
                        <a:t>    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мощностью 500 и более голов дойного стада </a:t>
                      </a:r>
                      <a:r>
                        <a:rPr lang="ru-RU" sz="1500" u="sng" dirty="0" smtClean="0">
                          <a:solidFill>
                            <a:schemeClr val="tx1"/>
                          </a:solidFill>
                        </a:rPr>
                        <a:t>коз</a:t>
                      </a: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- 15 тысяч рублей на одно </a:t>
                      </a:r>
                      <a:r>
                        <a:rPr lang="ru-RU" sz="1500" dirty="0" err="1" smtClean="0">
                          <a:solidFill>
                            <a:schemeClr val="tx1"/>
                          </a:solidFill>
                        </a:rPr>
                        <a:t>ското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-место дойного стада коз</a:t>
                      </a: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</a:txBody>
                  <a:tcPr marL="0" marR="0" marT="36000" marB="360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1" name="Скругленный прямоугольник 10"/>
          <p:cNvSpPr/>
          <p:nvPr/>
        </p:nvSpPr>
        <p:spPr>
          <a:xfrm>
            <a:off x="2063750" y="4496844"/>
            <a:ext cx="9208153" cy="22489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tx1"/>
                </a:solidFill>
              </a:rPr>
              <a:t>Условия:</a:t>
            </a:r>
          </a:p>
          <a:p>
            <a:pPr marL="228600" indent="-228600">
              <a:buFontTx/>
              <a:buAutoNum type="arabicPeriod"/>
              <a:defRPr/>
            </a:pPr>
            <a:r>
              <a:rPr lang="ru-RU" sz="1600" dirty="0">
                <a:solidFill>
                  <a:schemeClr val="tx1"/>
                </a:solidFill>
              </a:rPr>
              <a:t>Строительство и (или) модернизация объекта начаты не более чем за 3 года, предшествующие году предоставления субсидии;</a:t>
            </a:r>
          </a:p>
          <a:p>
            <a:pPr marL="228600" indent="-228600">
              <a:buFontTx/>
              <a:buAutoNum type="arabicPeriod"/>
              <a:defRPr/>
            </a:pPr>
            <a:r>
              <a:rPr lang="ru-RU" sz="1600" dirty="0">
                <a:solidFill>
                  <a:schemeClr val="tx1"/>
                </a:solidFill>
              </a:rPr>
              <a:t>Объект введен в эксплуатацию;</a:t>
            </a:r>
          </a:p>
          <a:p>
            <a:pPr marL="228600" indent="-228600">
              <a:buFontTx/>
              <a:buAutoNum type="arabicPeriod"/>
              <a:defRPr/>
            </a:pPr>
            <a:r>
              <a:rPr lang="ru-RU" sz="1600" dirty="0">
                <a:solidFill>
                  <a:schemeClr val="tx1"/>
                </a:solidFill>
              </a:rPr>
              <a:t>Инвестиционный проект соответствует критериям отбора и одобрен Минсельхозом России;</a:t>
            </a:r>
          </a:p>
          <a:p>
            <a:pPr marL="228600" indent="-228600">
              <a:buFontTx/>
              <a:buAutoNum type="arabicPeriod"/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Наличие</a:t>
            </a:r>
            <a:r>
              <a:rPr lang="en-US" sz="1600" dirty="0" smtClean="0">
                <a:solidFill>
                  <a:schemeClr val="tx1"/>
                </a:solidFill>
              </a:rPr>
              <a:t>:</a:t>
            </a:r>
          </a:p>
          <a:p>
            <a:pPr marL="171450" indent="-171450">
              <a:buFontTx/>
              <a:buChar char="-"/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государственной </a:t>
            </a:r>
            <a:r>
              <a:rPr lang="ru-RU" sz="1600" dirty="0">
                <a:solidFill>
                  <a:schemeClr val="tx1"/>
                </a:solidFill>
              </a:rPr>
              <a:t>экспертизы на проектную </a:t>
            </a:r>
            <a:r>
              <a:rPr lang="ru-RU" sz="1600" dirty="0" smtClean="0">
                <a:solidFill>
                  <a:schemeClr val="tx1"/>
                </a:solidFill>
              </a:rPr>
              <a:t>документацию</a:t>
            </a:r>
            <a:r>
              <a:rPr lang="en-US" sz="1600" dirty="0" smtClean="0">
                <a:solidFill>
                  <a:schemeClr val="tx1"/>
                </a:solidFill>
              </a:rPr>
              <a:t>;</a:t>
            </a:r>
          </a:p>
          <a:p>
            <a:pPr marL="171450" indent="-171450">
              <a:buFontTx/>
              <a:buChar char="-"/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бизнес-план</a:t>
            </a:r>
            <a:r>
              <a:rPr lang="en-US" sz="1600" dirty="0" smtClean="0">
                <a:solidFill>
                  <a:schemeClr val="tx1"/>
                </a:solidFill>
              </a:rPr>
              <a:t>а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>
                <a:solidFill>
                  <a:schemeClr val="tx1"/>
                </a:solidFill>
              </a:rPr>
              <a:t>инвестиционного </a:t>
            </a:r>
            <a:r>
              <a:rPr lang="ru-RU" sz="1600" dirty="0" smtClean="0">
                <a:solidFill>
                  <a:schemeClr val="tx1"/>
                </a:solidFill>
              </a:rPr>
              <a:t>проекта</a:t>
            </a:r>
            <a:r>
              <a:rPr lang="en-US" sz="1600" dirty="0" smtClean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00300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Місце для номера слайда 4"/>
          <p:cNvSpPr>
            <a:spLocks noGrp="1"/>
          </p:cNvSpPr>
          <p:nvPr>
            <p:ph type="sldNum" sz="quarter" idx="13"/>
          </p:nvPr>
        </p:nvSpPr>
        <p:spPr bwMode="auto">
          <a:xfrm>
            <a:off x="8901113" y="6308725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dirty="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002146B9-5B10-46EE-93A8-52638B9BE452}" type="slidenum">
              <a:rPr lang="uk-UA" altLang="ru-RU" sz="1600" smtClean="0">
                <a:solidFill>
                  <a:schemeClr val="accent1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</a:t>
            </a:fld>
            <a:endParaRPr lang="uk-UA" altLang="ru-RU" sz="1600" dirty="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dirty="0" smtClean="0">
              <a:solidFill>
                <a:schemeClr val="accent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757363" y="485775"/>
            <a:ext cx="7499350" cy="1143000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ru-RU" sz="2400" b="1" dirty="0">
              <a:solidFill>
                <a:schemeClr val="accent5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10244" name="TextBox 8"/>
          <p:cNvSpPr txBox="1">
            <a:spLocks noChangeArrowheads="1"/>
          </p:cNvSpPr>
          <p:nvPr/>
        </p:nvSpPr>
        <p:spPr bwMode="auto">
          <a:xfrm>
            <a:off x="2327275" y="0"/>
            <a:ext cx="8640763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БАЗОВЫЕ УСЛОВИЯ ПОЛУЧЕНИЯ ГОСУДАРСТВЕННОЙ ПОДДЕРЖКИ</a:t>
            </a:r>
          </a:p>
        </p:txBody>
      </p:sp>
      <p:sp>
        <p:nvSpPr>
          <p:cNvPr id="10245" name="Прямоугольник 12"/>
          <p:cNvSpPr>
            <a:spLocks noChangeArrowheads="1"/>
          </p:cNvSpPr>
          <p:nvPr/>
        </p:nvSpPr>
        <p:spPr bwMode="auto">
          <a:xfrm>
            <a:off x="1995488" y="954088"/>
            <a:ext cx="89725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dirty="0">
                <a:latin typeface="Trebuchet MS" panose="020B0603020202020204" pitchFamily="34" charset="0"/>
                <a:cs typeface="Times New Roman" panose="02020603050405020304" pitchFamily="18" charset="0"/>
              </a:rPr>
              <a:t>Требования, которым должен соответствовать  получатель на первое число месяца, предшествующего месяцу, в котором принимается решение о предоставлении субсидии:</a:t>
            </a:r>
            <a:endParaRPr lang="ru-RU" altLang="ru-RU" sz="1800" dirty="0">
              <a:latin typeface="Trebuchet MS" panose="020B0603020202020204" pitchFamily="34" charset="0"/>
            </a:endParaRPr>
          </a:p>
        </p:txBody>
      </p:sp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2635223674"/>
              </p:ext>
            </p:extLst>
          </p:nvPr>
        </p:nvGraphicFramePr>
        <p:xfrm>
          <a:off x="2134740" y="1700808"/>
          <a:ext cx="8964519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Місце для номера слайда 4"/>
          <p:cNvSpPr>
            <a:spLocks noGrp="1"/>
          </p:cNvSpPr>
          <p:nvPr>
            <p:ph type="sldNum" sz="quarter" idx="13"/>
          </p:nvPr>
        </p:nvSpPr>
        <p:spPr bwMode="auto">
          <a:xfrm>
            <a:off x="8824913" y="6308725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dirty="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A093A198-EE05-4CCE-A751-665345E26D7B}" type="slidenum">
              <a:rPr lang="uk-UA" altLang="ru-RU" sz="1600" smtClean="0">
                <a:solidFill>
                  <a:schemeClr val="accent1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20</a:t>
            </a:fld>
            <a:endParaRPr lang="uk-UA" altLang="ru-RU" sz="1600" dirty="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dirty="0" smtClean="0">
              <a:solidFill>
                <a:schemeClr val="accent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681163" y="485775"/>
            <a:ext cx="7499350" cy="1143000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ru-RU" sz="2400" b="1" dirty="0">
              <a:solidFill>
                <a:schemeClr val="accent5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40965" name="TextBox 8"/>
          <p:cNvSpPr txBox="1">
            <a:spLocks noChangeArrowheads="1"/>
          </p:cNvSpPr>
          <p:nvPr/>
        </p:nvSpPr>
        <p:spPr bwMode="auto">
          <a:xfrm>
            <a:off x="2811463" y="26988"/>
            <a:ext cx="76438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5. МЕЛИОРАЦИЯ</a:t>
            </a:r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518020331"/>
              </p:ext>
            </p:extLst>
          </p:nvPr>
        </p:nvGraphicFramePr>
        <p:xfrm>
          <a:off x="2234971" y="535021"/>
          <a:ext cx="8742592" cy="9596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7" name="TextBox 46"/>
          <p:cNvSpPr txBox="1"/>
          <p:nvPr/>
        </p:nvSpPr>
        <p:spPr>
          <a:xfrm>
            <a:off x="1949009" y="1348141"/>
            <a:ext cx="9166626" cy="561268"/>
          </a:xfrm>
          <a:prstGeom prst="rect">
            <a:avLst/>
          </a:prstGeom>
          <a:noFill/>
        </p:spPr>
        <p:txBody>
          <a:bodyPr wrap="square" lIns="3600" tIns="3600" rIns="3600" bIns="3600">
            <a:spAutoFit/>
          </a:bodyPr>
          <a:lstStyle/>
          <a:p>
            <a:pPr algn="ctr">
              <a:defRPr/>
            </a:pPr>
            <a:r>
              <a:rPr lang="ru-RU" sz="1200" b="1" dirty="0">
                <a:cs typeface="Arial" panose="020B0604020202020204" pitchFamily="34" charset="0"/>
              </a:rPr>
              <a:t>Субсидия предоставляется в </a:t>
            </a:r>
            <a:r>
              <a:rPr lang="ru-RU" sz="1200" b="1" dirty="0" smtClean="0">
                <a:cs typeface="Arial" panose="020B0604020202020204" pitchFamily="34" charset="0"/>
              </a:rPr>
              <a:t>размере не </a:t>
            </a:r>
            <a:r>
              <a:rPr lang="ru-RU" sz="1200" b="1" dirty="0">
                <a:cs typeface="Arial" panose="020B0604020202020204" pitchFamily="34" charset="0"/>
              </a:rPr>
              <a:t>превышающем 50% от суммы фактически осуществленных </a:t>
            </a:r>
            <a:r>
              <a:rPr lang="ru-RU" sz="1200" b="1" dirty="0" smtClean="0">
                <a:cs typeface="Arial" panose="020B0604020202020204" pitchFamily="34" charset="0"/>
              </a:rPr>
              <a:t>расходов, </a:t>
            </a:r>
          </a:p>
          <a:p>
            <a:pPr algn="ctr">
              <a:defRPr/>
            </a:pPr>
            <a:r>
              <a:rPr lang="ru-RU" sz="1200" b="1" dirty="0" smtClean="0">
                <a:cs typeface="Arial" panose="020B0604020202020204" pitchFamily="34" charset="0"/>
              </a:rPr>
              <a:t>но </a:t>
            </a:r>
            <a:r>
              <a:rPr lang="ru-RU" sz="1200" b="1" dirty="0">
                <a:cs typeface="Arial" panose="020B0604020202020204" pitchFamily="34" charset="0"/>
              </a:rPr>
              <a:t>не более 50% </a:t>
            </a:r>
            <a:r>
              <a:rPr lang="ru-RU" sz="1200" b="1" dirty="0" smtClean="0">
                <a:cs typeface="Arial" panose="020B0604020202020204" pitchFamily="34" charset="0"/>
              </a:rPr>
              <a:t>предельного </a:t>
            </a:r>
            <a:r>
              <a:rPr lang="ru-RU" sz="1200" b="1" dirty="0">
                <a:cs typeface="Arial" panose="020B0604020202020204" pitchFamily="34" charset="0"/>
              </a:rPr>
              <a:t>размера стоимости работ на 1 гектар </a:t>
            </a:r>
            <a:r>
              <a:rPr lang="ru-RU" sz="1200" b="1" dirty="0" smtClean="0">
                <a:cs typeface="Arial" panose="020B0604020202020204" pitchFamily="34" charset="0"/>
              </a:rPr>
              <a:t>площади</a:t>
            </a:r>
            <a:r>
              <a:rPr lang="en-US" sz="1200" b="1" dirty="0" smtClean="0">
                <a:cs typeface="Arial" panose="020B0604020202020204" pitchFamily="34" charset="0"/>
              </a:rPr>
              <a:t>. </a:t>
            </a:r>
            <a:r>
              <a:rPr lang="ru-RU" sz="1200" b="1" dirty="0" smtClean="0">
                <a:cs typeface="Arial" panose="020B0604020202020204" pitchFamily="34" charset="0"/>
              </a:rPr>
              <a:t>По мероприятиям по </a:t>
            </a:r>
            <a:r>
              <a:rPr lang="ru-RU" sz="1200" b="1" dirty="0">
                <a:cs typeface="Arial" panose="020B0604020202020204" pitchFamily="34" charset="0"/>
              </a:rPr>
              <a:t>агрохимическому </a:t>
            </a:r>
            <a:r>
              <a:rPr lang="ru-RU" sz="1200" b="1" dirty="0" smtClean="0">
                <a:cs typeface="Arial" panose="020B0604020202020204" pitchFamily="34" charset="0"/>
              </a:rPr>
              <a:t>обследованию  в </a:t>
            </a:r>
            <a:r>
              <a:rPr lang="ru-RU" sz="1200" b="1" dirty="0">
                <a:cs typeface="Arial" panose="020B0604020202020204" pitchFamily="34" charset="0"/>
              </a:rPr>
              <a:t>размере, не превышающем 90% от суммы </a:t>
            </a:r>
            <a:r>
              <a:rPr lang="ru-RU" sz="1200" b="1" dirty="0" smtClean="0">
                <a:cs typeface="Arial" panose="020B0604020202020204" pitchFamily="34" charset="0"/>
              </a:rPr>
              <a:t>фактических затрат (сметной стоимости).</a:t>
            </a:r>
            <a:endParaRPr lang="ru-RU" sz="1200" b="1" dirty="0">
              <a:cs typeface="Arial" panose="020B0604020202020204" pitchFamily="34" charset="0"/>
            </a:endParaRPr>
          </a:p>
        </p:txBody>
      </p:sp>
      <p:graphicFrame>
        <p:nvGraphicFramePr>
          <p:cNvPr id="27" name="Таблица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0750046"/>
              </p:ext>
            </p:extLst>
          </p:nvPr>
        </p:nvGraphicFramePr>
        <p:xfrm>
          <a:off x="2106564" y="2040244"/>
          <a:ext cx="9053610" cy="4652822"/>
        </p:xfrm>
        <a:graphic>
          <a:graphicData uri="http://schemas.openxmlformats.org/drawingml/2006/table">
            <a:tbl>
              <a:tblPr/>
              <a:tblGrid>
                <a:gridCol w="1821606">
                  <a:extLst>
                    <a:ext uri="{9D8B030D-6E8A-4147-A177-3AD203B41FA5}">
                      <a16:colId xmlns:a16="http://schemas.microsoft.com/office/drawing/2014/main" xmlns="" val="1355555908"/>
                    </a:ext>
                  </a:extLst>
                </a:gridCol>
                <a:gridCol w="7232004">
                  <a:extLst>
                    <a:ext uri="{9D8B030D-6E8A-4147-A177-3AD203B41FA5}">
                      <a16:colId xmlns:a16="http://schemas.microsoft.com/office/drawing/2014/main" xmlns="" val="322310257"/>
                    </a:ext>
                  </a:extLst>
                </a:gridCol>
              </a:tblGrid>
              <a:tr h="4634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Направление поддержки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УСЛОВИЯ: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613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гидромелиоративные мероприятия</a:t>
                      </a:r>
                    </a:p>
                  </a:txBody>
                  <a:tcPr marL="36000" marR="36000" marT="36000" marB="360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 наличие проектной документации;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 введение в эксплуатацию мелиоративной системы (отдельно расположенного гидротехнического сооружения, рыбоводного пруда) либо завершение их технического перевооружения;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 получатель обязуется использовать земли, на которых произведены гидромелиоративные мероприятия, в целях выращивания сельскохозяйственных культур на территории Нижегородской области не менее 5 лет с момента ввода в эксплуатацию мелиоративной системы.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87634202"/>
                  </a:ext>
                </a:extLst>
              </a:tr>
              <a:tr h="11060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культуртехнические мероприятия</a:t>
                      </a:r>
                    </a:p>
                  </a:txBody>
                  <a:tcPr marL="36000" marR="36000" marT="36000" marB="360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 наличие проектной документации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 вовлечение в оборот сельскохозяйственных угодий начиная;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 получатель обязуется использовать земли, на которых произведены культуртехнические мероприятия, в целях выращивания сельскохозяйственных культур на территории Нижегородской области и не снижать площади под посевами сельскохозяйственных культур не менее 5 лет с даты подписания акта выполненных работ по проведению культуртехнических мероприятий.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78198285"/>
                  </a:ext>
                </a:extLst>
              </a:tr>
              <a:tr h="916631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мероприятия по известкованию</a:t>
                      </a:r>
                    </a:p>
                  </a:txBody>
                  <a:tcPr marL="36000" marR="36000" marT="36000" marB="360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 наличие проектной документации;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 выполнение работ по известкованию;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 получатель осуществлял деятельность по производству продукции растениеводства на посевных площадях, на которых планируется проведение мероприятий по известкованию, в течение более чем одного года на дату подачи заявления о предоставлении субсидии.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2914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мероприятия по агрохимическому обследованию</a:t>
                      </a:r>
                    </a:p>
                  </a:txBody>
                  <a:tcPr marL="36000" marR="36000" marT="36000" marB="360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 данные агрохимического обследования, затраты на которое представлены к субсидированию, послужили основанием для составления проектной документации на осуществление мероприятий по известкованию и последующего проведения мероприятий по известкованию в отчетном и (или) текущем году.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0" y="3255371"/>
            <a:ext cx="182367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Проект </a:t>
            </a:r>
            <a:r>
              <a:rPr lang="ru-RU" sz="1400" dirty="0"/>
              <a:t>мелиорации </a:t>
            </a:r>
            <a:r>
              <a:rPr lang="ru-RU" sz="1400" dirty="0" smtClean="0"/>
              <a:t>прошел отбор в </a:t>
            </a:r>
            <a:r>
              <a:rPr lang="ru-RU" sz="1400" dirty="0"/>
              <a:t>Министерстве сельского хозяйства Российской </a:t>
            </a:r>
            <a:r>
              <a:rPr lang="ru-RU" sz="1400" dirty="0" smtClean="0"/>
              <a:t>Федерации</a:t>
            </a:r>
            <a:endParaRPr lang="ru-RU" sz="1400" dirty="0"/>
          </a:p>
        </p:txBody>
      </p:sp>
      <p:sp>
        <p:nvSpPr>
          <p:cNvPr id="3" name="Левая фигурная скобка 2"/>
          <p:cNvSpPr/>
          <p:nvPr/>
        </p:nvSpPr>
        <p:spPr>
          <a:xfrm>
            <a:off x="1615155" y="3110669"/>
            <a:ext cx="333854" cy="234154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Місце для номера слайда 4"/>
          <p:cNvSpPr>
            <a:spLocks noGrp="1"/>
          </p:cNvSpPr>
          <p:nvPr>
            <p:ph type="sldNum" sz="quarter" idx="13"/>
          </p:nvPr>
        </p:nvSpPr>
        <p:spPr bwMode="auto">
          <a:xfrm>
            <a:off x="8824913" y="6308725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dirty="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A093A198-EE05-4CCE-A751-665345E26D7B}" type="slidenum">
              <a:rPr lang="uk-UA" altLang="ru-RU" sz="1600" smtClean="0">
                <a:solidFill>
                  <a:schemeClr val="accent1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21</a:t>
            </a:fld>
            <a:endParaRPr lang="uk-UA" altLang="ru-RU" sz="1600" dirty="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dirty="0" smtClean="0">
              <a:solidFill>
                <a:schemeClr val="accent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681163" y="485775"/>
            <a:ext cx="7499350" cy="1143000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ru-RU" sz="2400" b="1" dirty="0">
              <a:solidFill>
                <a:schemeClr val="accent5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40965" name="TextBox 8"/>
          <p:cNvSpPr txBox="1">
            <a:spLocks noChangeArrowheads="1"/>
          </p:cNvSpPr>
          <p:nvPr/>
        </p:nvSpPr>
        <p:spPr bwMode="auto">
          <a:xfrm>
            <a:off x="2640651" y="47357"/>
            <a:ext cx="840428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Субсидии производителям зерновых культур</a:t>
            </a:r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939394477"/>
              </p:ext>
            </p:extLst>
          </p:nvPr>
        </p:nvGraphicFramePr>
        <p:xfrm>
          <a:off x="2302343" y="766276"/>
          <a:ext cx="8742592" cy="9596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200038" y="1725966"/>
            <a:ext cx="902913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/>
              <a:t>С</a:t>
            </a:r>
            <a:r>
              <a:rPr lang="ru-RU" sz="1700" dirty="0" smtClean="0"/>
              <a:t>убсидии предоставляются по </a:t>
            </a:r>
            <a:r>
              <a:rPr lang="ru-RU" sz="1700" dirty="0"/>
              <a:t>ставке на 1 тонну реализованных зерновых </a:t>
            </a:r>
            <a:r>
              <a:rPr lang="ru-RU" sz="1700" dirty="0" smtClean="0"/>
              <a:t>культур (</a:t>
            </a:r>
            <a:r>
              <a:rPr lang="ru-RU" sz="1700" dirty="0"/>
              <a:t>п</a:t>
            </a:r>
            <a:r>
              <a:rPr lang="ru-RU" sz="1700" dirty="0" smtClean="0"/>
              <a:t>шеница</a:t>
            </a:r>
            <a:r>
              <a:rPr lang="ru-RU" sz="1700" dirty="0"/>
              <a:t>, рожь, кукуруза, ячмень </a:t>
            </a:r>
            <a:r>
              <a:rPr lang="ru-RU" sz="1700" dirty="0" smtClean="0"/>
              <a:t>кормовой)</a:t>
            </a:r>
            <a:endParaRPr lang="ru-RU" sz="1700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9424552"/>
              </p:ext>
            </p:extLst>
          </p:nvPr>
        </p:nvGraphicFramePr>
        <p:xfrm>
          <a:off x="2200038" y="2787532"/>
          <a:ext cx="8921899" cy="1100805"/>
        </p:xfrm>
        <a:graphic>
          <a:graphicData uri="http://schemas.openxmlformats.org/drawingml/2006/table">
            <a:tbl>
              <a:tblPr/>
              <a:tblGrid>
                <a:gridCol w="1941177">
                  <a:extLst>
                    <a:ext uri="{9D8B030D-6E8A-4147-A177-3AD203B41FA5}">
                      <a16:colId xmlns:a16="http://schemas.microsoft.com/office/drawing/2014/main" xmlns="" val="1355555908"/>
                    </a:ext>
                  </a:extLst>
                </a:gridCol>
                <a:gridCol w="6980722">
                  <a:extLst>
                    <a:ext uri="{9D8B030D-6E8A-4147-A177-3AD203B41FA5}">
                      <a16:colId xmlns:a16="http://schemas.microsoft.com/office/drawing/2014/main" xmlns="" val="322310257"/>
                    </a:ext>
                  </a:extLst>
                </a:gridCol>
              </a:tblGrid>
              <a:tr h="4879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Ставка субсидии: </a:t>
                      </a:r>
                    </a:p>
                  </a:txBody>
                  <a:tcPr marL="72000" marR="72000" marT="72000" marB="720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УСЛОВИЯ: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282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2 000 рублей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за 1 тонну</a:t>
                      </a:r>
                    </a:p>
                  </a:txBody>
                  <a:tcPr marL="72000" marR="72000" marT="72000" marB="720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Общий объем субсидии не должен превышать 50 процентов фактических затрат получателя, на возмещение которых предоставляется субсидия</a:t>
                      </a:r>
                    </a:p>
                  </a:txBody>
                  <a:tcPr marL="72000" marR="72000" marT="72000" marB="72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341249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7675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Місце для номера слайда 4"/>
          <p:cNvSpPr>
            <a:spLocks noGrp="1"/>
          </p:cNvSpPr>
          <p:nvPr>
            <p:ph type="sldNum" sz="quarter" idx="13"/>
          </p:nvPr>
        </p:nvSpPr>
        <p:spPr bwMode="auto">
          <a:xfrm>
            <a:off x="8824913" y="6308725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dirty="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A093A198-EE05-4CCE-A751-665345E26D7B}" type="slidenum">
              <a:rPr lang="uk-UA" altLang="ru-RU" sz="1600" smtClean="0">
                <a:solidFill>
                  <a:schemeClr val="accent1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22</a:t>
            </a:fld>
            <a:endParaRPr lang="uk-UA" altLang="ru-RU" sz="1600" dirty="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dirty="0" smtClean="0">
              <a:solidFill>
                <a:schemeClr val="accent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681163" y="485775"/>
            <a:ext cx="7499350" cy="1143000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ru-RU" sz="2400" b="1" dirty="0">
              <a:solidFill>
                <a:schemeClr val="accent5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40965" name="TextBox 8"/>
          <p:cNvSpPr txBox="1">
            <a:spLocks noChangeArrowheads="1"/>
          </p:cNvSpPr>
          <p:nvPr/>
        </p:nvSpPr>
        <p:spPr bwMode="auto">
          <a:xfrm>
            <a:off x="2162085" y="47357"/>
            <a:ext cx="9143999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 smtClean="0"/>
              <a:t>7</a:t>
            </a:r>
            <a:r>
              <a:rPr lang="ru-RU" dirty="0"/>
              <a:t>. Федеральный проект «Акселерация субъектов малого и среднего предпринимательства»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168166793"/>
              </p:ext>
            </p:extLst>
          </p:nvPr>
        </p:nvGraphicFramePr>
        <p:xfrm>
          <a:off x="2302343" y="1057275"/>
          <a:ext cx="8884102" cy="9596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253240" y="1982803"/>
            <a:ext cx="888192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Грант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Агростартап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Размер гранта: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млн рублей, до 90% затрат на реализацию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создания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развития крестьянского (фермерского)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хозяйства;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Получатели: крестьянские (фермерские) хозяйства и индивидуальные предприниматели;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Условие: ведение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не более 12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месяцев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Субсидии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сельскохозяйственным потребительским кооперативам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Возмещение до 50% затрат (но не более 10 млн рублей) на приобретение: сельскохозяйственной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техники, специализированного автотранспорта, оборудования для организации хранения, переработки, упаковки, маркировки, транспортировки и реализации сельскохозяйственной продукции и мобильных торговых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объектов;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Условие: ведение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не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менее 12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месяцев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05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Місце для номера слайда 4"/>
          <p:cNvSpPr>
            <a:spLocks noGrp="1"/>
          </p:cNvSpPr>
          <p:nvPr>
            <p:ph type="sldNum" sz="quarter" idx="13"/>
          </p:nvPr>
        </p:nvSpPr>
        <p:spPr bwMode="auto">
          <a:xfrm>
            <a:off x="8824913" y="6308725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dirty="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A093A198-EE05-4CCE-A751-665345E26D7B}" type="slidenum">
              <a:rPr lang="uk-UA" altLang="ru-RU" sz="1600" smtClean="0">
                <a:solidFill>
                  <a:schemeClr val="accent1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23</a:t>
            </a:fld>
            <a:endParaRPr lang="uk-UA" altLang="ru-RU" sz="1600" dirty="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dirty="0" smtClean="0">
              <a:solidFill>
                <a:schemeClr val="accent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681163" y="485775"/>
            <a:ext cx="7499350" cy="1143000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ru-RU" sz="2400" b="1" dirty="0">
              <a:solidFill>
                <a:schemeClr val="accent5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40965" name="TextBox 8"/>
          <p:cNvSpPr txBox="1">
            <a:spLocks noChangeArrowheads="1"/>
          </p:cNvSpPr>
          <p:nvPr/>
        </p:nvSpPr>
        <p:spPr bwMode="auto">
          <a:xfrm>
            <a:off x="2162085" y="47357"/>
            <a:ext cx="914399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8</a:t>
            </a:r>
            <a:r>
              <a:rPr lang="ru-RU" dirty="0" smtClean="0"/>
              <a:t>. Гранты на развитие сельского туризма</a:t>
            </a:r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86482944"/>
              </p:ext>
            </p:extLst>
          </p:nvPr>
        </p:nvGraphicFramePr>
        <p:xfrm>
          <a:off x="2244694" y="570577"/>
          <a:ext cx="8884102" cy="9596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244694" y="1252299"/>
            <a:ext cx="9249399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Размер грантов: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млн. рублей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направлении на реализацию проекта развития сельского туризма собственных средств получателя в размере не менее 10 процентов его стоимости;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5 млн. рублей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направлении на реализацию проекта развития сельского туризма собственных средств получателя в размере не менее 15 процентов его стоимости;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8 млн. рублей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 направлении на реализацию проекта развития сельского туризма собственных средств получателя в размере не менее 20 процентов его стоимости;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10 млн. рублей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 направлении на реализацию проекта развития сельского туризма собственных средств получателя в размере не менее 25 процентов его стоимости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Получатели грантов: сельскохозяйственные товаропроизводители, прошедшие отбор проектов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сельского туризма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Минсельхозе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оссии 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направления использования средств гранта:</a:t>
            </a:r>
          </a:p>
          <a:p>
            <a:pPr lvl="0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приобретение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строительство, модернизацию или реконструкцию средств размещения, в том числе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модульных;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подключение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размещения (объектов),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используемых для осуществления деятельности по оказанию услуг в сфере сельского туризма, к электрическим, водо-, газо- и теплопроводным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сетям;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монтаж туристского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оборудования</a:t>
            </a:r>
          </a:p>
          <a:p>
            <a:pPr lvl="0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Максимальный срок реализации проекта – 5 лет, 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освоения средств гранта – 18 месяцев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7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Місце для номера слайда 4"/>
          <p:cNvSpPr>
            <a:spLocks noGrp="1"/>
          </p:cNvSpPr>
          <p:nvPr>
            <p:ph type="sldNum" sz="quarter" idx="13"/>
          </p:nvPr>
        </p:nvSpPr>
        <p:spPr bwMode="auto">
          <a:xfrm>
            <a:off x="8824913" y="6308725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altLang="ru-RU" sz="1600" b="0" i="0" u="none" strike="noStrike" kern="1200" cap="none" spc="0" normalizeH="0" baseline="0" noProof="0" smtClean="0">
              <a:ln>
                <a:noFill/>
              </a:ln>
              <a:solidFill>
                <a:srgbClr val="C79478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38482A7-B62A-429C-BC70-30BDE7AFC42C}" type="slidenum">
              <a:rPr kumimoji="0" lang="uk-UA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C7947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uk-UA" altLang="ru-RU" sz="1600" b="0" i="0" u="none" strike="noStrike" kern="1200" cap="none" spc="0" normalizeH="0" baseline="0" noProof="0" smtClean="0">
              <a:ln>
                <a:noFill/>
              </a:ln>
              <a:solidFill>
                <a:srgbClr val="C79478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altLang="ru-RU" sz="1600" b="0" i="0" u="none" strike="noStrike" kern="1200" cap="none" spc="0" normalizeH="0" baseline="0" noProof="0" smtClean="0">
              <a:ln>
                <a:noFill/>
              </a:ln>
              <a:solidFill>
                <a:srgbClr val="C79478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1982625" y="258436"/>
            <a:ext cx="952001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algn="ctr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ru-RU" altLang="ru-RU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Субсидии производителям картофеля и овощей</a:t>
            </a:r>
            <a:endParaRPr kumimoji="0" lang="ru-RU" altLang="ru-RU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863604201"/>
              </p:ext>
            </p:extLst>
          </p:nvPr>
        </p:nvGraphicFramePr>
        <p:xfrm>
          <a:off x="2204170" y="799254"/>
          <a:ext cx="8904384" cy="629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2213296" y="3401644"/>
            <a:ext cx="8913323" cy="56381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36000" bIns="36000" anchor="ctr"/>
          <a:lstStyle/>
          <a:p>
            <a:pPr>
              <a:defRPr/>
            </a:pPr>
            <a:r>
              <a:rPr lang="ru-RU" dirty="0" smtClean="0">
                <a:solidFill>
                  <a:srgbClr val="000000"/>
                </a:solidFill>
              </a:rPr>
              <a:t>Субсидии на 1 га посевной площади, занятой картофелем и овощами открытого грунта (получатели – субъекты малого предпринимательства)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213298" y="1820463"/>
            <a:ext cx="8913323" cy="56381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36000" bIns="36000" anchor="ctr"/>
          <a:lstStyle/>
          <a:p>
            <a:pPr>
              <a:defRPr/>
            </a:pPr>
            <a:r>
              <a:rPr lang="ru-RU" dirty="0" smtClean="0">
                <a:solidFill>
                  <a:srgbClr val="000000"/>
                </a:solidFill>
              </a:rPr>
              <a:t>Субсидии на 1 тонну произведенных картофеля и овощей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213297" y="2598131"/>
            <a:ext cx="8913323" cy="56381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36000" bIns="36000" anchor="ctr"/>
          <a:lstStyle/>
          <a:p>
            <a:pPr>
              <a:defRPr/>
            </a:pPr>
            <a:r>
              <a:rPr lang="ru-RU" dirty="0" smtClean="0">
                <a:solidFill>
                  <a:srgbClr val="000000"/>
                </a:solidFill>
              </a:rPr>
              <a:t>Субсидии на 1 тонну овощей защищённого грунта, произведенных по технологии </a:t>
            </a:r>
            <a:r>
              <a:rPr lang="ru-RU" dirty="0" err="1" smtClean="0">
                <a:solidFill>
                  <a:srgbClr val="000000"/>
                </a:solidFill>
              </a:rPr>
              <a:t>досвечивания</a:t>
            </a:r>
            <a:r>
              <a:rPr lang="ru-RU" dirty="0" smtClean="0">
                <a:solidFill>
                  <a:srgbClr val="000000"/>
                </a:solidFill>
              </a:rPr>
              <a:t> 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213299" y="4170557"/>
            <a:ext cx="8913323" cy="56381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36000" bIns="36000" anchor="ctr"/>
          <a:lstStyle/>
          <a:p>
            <a:pPr>
              <a:defRPr/>
            </a:pPr>
            <a:r>
              <a:rPr lang="ru-RU" dirty="0" smtClean="0">
                <a:solidFill>
                  <a:srgbClr val="000000"/>
                </a:solidFill>
              </a:rPr>
              <a:t>Субсидии на поддержку элитного семеноводства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213301" y="4956770"/>
            <a:ext cx="8913323" cy="56381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36000" bIns="36000" anchor="ctr"/>
          <a:lstStyle/>
          <a:p>
            <a:pPr>
              <a:defRPr/>
            </a:pPr>
            <a:r>
              <a:rPr lang="ru-RU" dirty="0" smtClean="0">
                <a:solidFill>
                  <a:srgbClr val="000000"/>
                </a:solidFill>
              </a:rPr>
              <a:t>Субсидии гражданам, ведущим ЛПХ и применяющим специальный налоговый режим «Налог на профессиональный доход», на 1 кг реализованных картофеля и овощей </a:t>
            </a: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917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Місце для номера слайда 4"/>
          <p:cNvSpPr>
            <a:spLocks noGrp="1"/>
          </p:cNvSpPr>
          <p:nvPr>
            <p:ph type="sldNum" sz="quarter" idx="13"/>
          </p:nvPr>
        </p:nvSpPr>
        <p:spPr bwMode="auto">
          <a:xfrm>
            <a:off x="8824913" y="6308725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0BBD8E26-77A4-4937-8EB6-C99AC70F1E36}" type="slidenum">
              <a:rPr lang="uk-UA" altLang="ru-RU" sz="1600" smtClean="0">
                <a:solidFill>
                  <a:schemeClr val="accent1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25</a:t>
            </a:fld>
            <a:endParaRPr lang="uk-UA" altLang="ru-RU" sz="160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smtClean="0">
              <a:solidFill>
                <a:schemeClr val="accent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681163" y="485775"/>
            <a:ext cx="7499350" cy="1143000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ru-RU" sz="2400" b="1" dirty="0">
              <a:solidFill>
                <a:schemeClr val="accent5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1915816" y="510767"/>
            <a:ext cx="973210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9.1. Субсидии на 1 тонну произведенных картофеля и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овощей</a:t>
            </a: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4507406"/>
              </p:ext>
            </p:extLst>
          </p:nvPr>
        </p:nvGraphicFramePr>
        <p:xfrm>
          <a:off x="2319073" y="1470790"/>
          <a:ext cx="8925588" cy="1219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279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6279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43771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Ставки субсидии в 2023 году:</a:t>
                      </a:r>
                      <a:endParaRPr lang="ru-RU" sz="1400" b="1" dirty="0"/>
                    </a:p>
                  </a:txBody>
                  <a:tcPr marL="91433" marR="91433" marT="45718" marB="4571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93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Наименование культуры</a:t>
                      </a:r>
                    </a:p>
                  </a:txBody>
                  <a:tcPr marL="36000" marR="36000" marT="45718" marB="45718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Ставка субсидии на 1 тонну, рублей</a:t>
                      </a:r>
                    </a:p>
                  </a:txBody>
                  <a:tcPr marL="36000" marR="36000" marT="45718" marB="45718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2973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Картофель</a:t>
                      </a:r>
                    </a:p>
                  </a:txBody>
                  <a:tcPr marL="36000" marR="36000" marT="45718" marB="45718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140</a:t>
                      </a:r>
                    </a:p>
                  </a:txBody>
                  <a:tcPr marL="36000" marR="36000" marT="45718" marB="45718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2763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Овощи открытого грунта</a:t>
                      </a:r>
                    </a:p>
                  </a:txBody>
                  <a:tcPr marL="36000" marR="36000" marT="45718" marB="45718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835</a:t>
                      </a:r>
                    </a:p>
                  </a:txBody>
                  <a:tcPr marL="36000" marR="36000" marT="45718" marB="45718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5521968"/>
              </p:ext>
            </p:extLst>
          </p:nvPr>
        </p:nvGraphicFramePr>
        <p:xfrm>
          <a:off x="2324455" y="3505377"/>
          <a:ext cx="8921809" cy="1568160"/>
        </p:xfrm>
        <a:graphic>
          <a:graphicData uri="http://schemas.openxmlformats.org/drawingml/2006/table">
            <a:tbl>
              <a:tblPr/>
              <a:tblGrid>
                <a:gridCol w="8921809">
                  <a:extLst>
                    <a:ext uri="{9D8B030D-6E8A-4147-A177-3AD203B41FA5}">
                      <a16:colId xmlns:a16="http://schemas.microsoft.com/office/drawing/2014/main" xmlns="" val="322310257"/>
                    </a:ext>
                  </a:extLst>
                </a:gridCol>
              </a:tblGrid>
              <a:tr h="31707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УСЛОВИЕ: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74292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Использование посевного материала, соответствующего ГОСТ;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Применение минеральных удобрений в объеме не ниже установленного министерством сельского хозяйства и продовольственных ресурсов Нижегородской области (в 2023 году – 5 кг действующего вещества на 1 га общей посевной площади)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72000" marB="72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341249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28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Місце для номера слайда 4"/>
          <p:cNvSpPr>
            <a:spLocks noGrp="1"/>
          </p:cNvSpPr>
          <p:nvPr>
            <p:ph type="sldNum" sz="quarter" idx="13"/>
          </p:nvPr>
        </p:nvSpPr>
        <p:spPr bwMode="auto">
          <a:xfrm>
            <a:off x="8824913" y="6308725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0BBD8E26-77A4-4937-8EB6-C99AC70F1E36}" type="slidenum">
              <a:rPr lang="uk-UA" altLang="ru-RU" sz="1600" smtClean="0">
                <a:solidFill>
                  <a:schemeClr val="accent1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26</a:t>
            </a:fld>
            <a:endParaRPr lang="uk-UA" altLang="ru-RU" sz="160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smtClean="0">
              <a:solidFill>
                <a:schemeClr val="accent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681163" y="485775"/>
            <a:ext cx="7499350" cy="1143000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ru-RU" sz="2400" b="1" dirty="0">
              <a:solidFill>
                <a:schemeClr val="accent5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1915816" y="510767"/>
            <a:ext cx="973210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9.2. Субсидии на 1 тонну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овощей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защищенного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грунта, произведенных с применением технологии досвечивания</a:t>
            </a: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185530"/>
              </p:ext>
            </p:extLst>
          </p:nvPr>
        </p:nvGraphicFramePr>
        <p:xfrm>
          <a:off x="2324455" y="3505377"/>
          <a:ext cx="8921809" cy="1354800"/>
        </p:xfrm>
        <a:graphic>
          <a:graphicData uri="http://schemas.openxmlformats.org/drawingml/2006/table">
            <a:tbl>
              <a:tblPr/>
              <a:tblGrid>
                <a:gridCol w="8921809">
                  <a:extLst>
                    <a:ext uri="{9D8B030D-6E8A-4147-A177-3AD203B41FA5}">
                      <a16:colId xmlns:a16="http://schemas.microsoft.com/office/drawing/2014/main" xmlns="" val="322310257"/>
                    </a:ext>
                  </a:extLst>
                </a:gridCol>
              </a:tblGrid>
              <a:tr h="24009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УСЛОВИЕ: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80352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Требования к мощности досвечивания и урожайности овощей с 1 гектара производственной площади для Нижегородской области определены приказом Министерства сельского хозяйства Российской Федерации </a:t>
                      </a:r>
                      <a:b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от 21 декабря 2022 г. № 902 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72000" marB="72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34124924"/>
                  </a:ext>
                </a:extLst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2417667"/>
              </p:ext>
            </p:extLst>
          </p:nvPr>
        </p:nvGraphicFramePr>
        <p:xfrm>
          <a:off x="2319073" y="1470790"/>
          <a:ext cx="8925588" cy="17373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279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6279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43771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Ставки субсидии в 2023 году:</a:t>
                      </a:r>
                      <a:endParaRPr lang="ru-RU" sz="1400" b="1" dirty="0"/>
                    </a:p>
                  </a:txBody>
                  <a:tcPr marL="91433" marR="91433" marT="45718" marB="4571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93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Наименование культуры овощей защищенного грунта собственного производства</a:t>
                      </a:r>
                    </a:p>
                  </a:txBody>
                  <a:tcPr marL="36000" marR="36000" marT="45718" marB="45718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Ставка субсидии на 1 тонну, рублей</a:t>
                      </a:r>
                    </a:p>
                  </a:txBody>
                  <a:tcPr marL="36000" marR="36000" marT="45718" marB="45718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2973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огурец</a:t>
                      </a:r>
                    </a:p>
                  </a:txBody>
                  <a:tcPr marL="36000" marR="36000" marT="45718" marB="45718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10 470</a:t>
                      </a:r>
                      <a:endParaRPr lang="ru-RU" sz="1400" dirty="0" smtClean="0"/>
                    </a:p>
                  </a:txBody>
                  <a:tcPr marL="36000" marR="36000" marT="45718" marB="45718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2763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томат</a:t>
                      </a:r>
                    </a:p>
                  </a:txBody>
                  <a:tcPr marL="36000" marR="36000" marT="45718" marB="45718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10 470</a:t>
                      </a:r>
                      <a:endParaRPr lang="ru-RU" sz="1400" dirty="0" smtClean="0"/>
                    </a:p>
                  </a:txBody>
                  <a:tcPr marL="36000" marR="36000" marT="45718" marB="45718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9377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зеленные культуры</a:t>
                      </a:r>
                    </a:p>
                  </a:txBody>
                  <a:tcPr marL="36000" marR="36000" marT="45718" marB="45718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22 340</a:t>
                      </a:r>
                      <a:endParaRPr lang="ru-RU" sz="1400" dirty="0" smtClean="0"/>
                    </a:p>
                  </a:txBody>
                  <a:tcPr marL="36000" marR="36000" marT="45718" marB="45718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116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9324262" y="6308725"/>
            <a:ext cx="2280362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C0990792-278E-4D7F-852F-ABA2CA5563E5}" type="slidenum">
              <a:rPr lang="uk-UA" altLang="ru-RU" sz="1600">
                <a:solidFill>
                  <a:srgbClr val="C79478"/>
                </a:solidFill>
              </a:rPr>
              <a:pPr/>
              <a:t>27</a:t>
            </a:fld>
            <a:endParaRPr lang="uk-UA" altLang="ru-RU" sz="1600" dirty="0">
              <a:solidFill>
                <a:srgbClr val="C79478"/>
              </a:solidFill>
            </a:endParaRPr>
          </a:p>
        </p:txBody>
      </p:sp>
      <p:sp>
        <p:nvSpPr>
          <p:cNvPr id="49" name="TextBox 1"/>
          <p:cNvSpPr txBox="1">
            <a:spLocks noChangeArrowheads="1"/>
          </p:cNvSpPr>
          <p:nvPr/>
        </p:nvSpPr>
        <p:spPr bwMode="auto">
          <a:xfrm>
            <a:off x="2037815" y="94542"/>
            <a:ext cx="9274032" cy="1200329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2400" dirty="0" smtClean="0">
                <a:solidFill>
                  <a:srgbClr val="262626"/>
                </a:solidFill>
                <a:latin typeface="Arial" panose="020B0604020202020204" pitchFamily="34" charset="0"/>
              </a:rPr>
              <a:t>10. ФЕДЕРАЛЬНЫЙ  </a:t>
            </a:r>
            <a:r>
              <a:rPr lang="ru-RU" altLang="ru-RU" sz="2400" dirty="0">
                <a:solidFill>
                  <a:srgbClr val="262626"/>
                </a:solidFill>
                <a:latin typeface="Arial" panose="020B0604020202020204" pitchFamily="34" charset="0"/>
              </a:rPr>
              <a:t>ПРОЕКТ «ЭКСПОРТ ПРОДУКЦИИ АГРОПРОМЫШЛЕННОГО КОМПЛЕКСА</a:t>
            </a:r>
            <a:r>
              <a:rPr lang="ru-RU" altLang="ru-RU" sz="2400" dirty="0" smtClean="0">
                <a:solidFill>
                  <a:srgbClr val="262626"/>
                </a:solidFill>
                <a:latin typeface="Arial" panose="020B0604020202020204" pitchFamily="34" charset="0"/>
              </a:rPr>
              <a:t>»</a:t>
            </a:r>
          </a:p>
          <a:p>
            <a:pPr algn="ctr"/>
            <a:r>
              <a:rPr lang="ru-RU" altLang="ru-RU" sz="2400" dirty="0" smtClean="0">
                <a:solidFill>
                  <a:srgbClr val="262626"/>
                </a:solidFill>
                <a:latin typeface="Arial" panose="020B0604020202020204" pitchFamily="34" charset="0"/>
              </a:rPr>
              <a:t>10.1. Льготное кредитование</a:t>
            </a:r>
            <a:endParaRPr lang="ru-RU" altLang="ru-RU" sz="2400" dirty="0">
              <a:solidFill>
                <a:srgbClr val="262626"/>
              </a:solidFill>
              <a:latin typeface="Arial" panose="020B0604020202020204" pitchFamily="34" charset="0"/>
            </a:endParaRPr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7174848" y="2659016"/>
            <a:ext cx="1930607" cy="5304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anchor="ctr"/>
          <a:lstStyle/>
          <a:p>
            <a:pPr algn="ctr">
              <a:defRPr/>
            </a:pPr>
            <a:r>
              <a:rPr lang="ru-RU" b="1" dirty="0" smtClean="0">
                <a:solidFill>
                  <a:prstClr val="white"/>
                </a:solidFill>
              </a:rPr>
              <a:t>Минсельхозпрод НО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51" name="Стрелка вправо 50"/>
          <p:cNvSpPr/>
          <p:nvPr/>
        </p:nvSpPr>
        <p:spPr>
          <a:xfrm>
            <a:off x="4087329" y="2802987"/>
            <a:ext cx="491083" cy="258458"/>
          </a:xfrm>
          <a:prstGeom prst="rightArrow">
            <a:avLst>
              <a:gd name="adj1" fmla="val 50000"/>
              <a:gd name="adj2" fmla="val 43063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000000"/>
              </a:solidFill>
            </a:endParaRPr>
          </a:p>
          <a:p>
            <a:pPr algn="ctr">
              <a:defRPr/>
            </a:pP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52" name="TextBox 10"/>
          <p:cNvSpPr txBox="1">
            <a:spLocks noChangeArrowheads="1"/>
          </p:cNvSpPr>
          <p:nvPr/>
        </p:nvSpPr>
        <p:spPr bwMode="auto">
          <a:xfrm>
            <a:off x="2037815" y="1928397"/>
            <a:ext cx="993511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400" b="1" u="sng" dirty="0" smtClean="0">
                <a:solidFill>
                  <a:srgbClr val="000000"/>
                </a:solidFill>
                <a:latin typeface="Arial" panose="020B0604020202020204" pitchFamily="34" charset="0"/>
              </a:rPr>
              <a:t>кредит </a:t>
            </a:r>
            <a:r>
              <a:rPr lang="ru-RU" altLang="ru-RU" sz="1400" b="1" u="sng" dirty="0">
                <a:solidFill>
                  <a:srgbClr val="000000"/>
                </a:solidFill>
                <a:latin typeface="Arial" panose="020B0604020202020204" pitchFamily="34" charset="0"/>
              </a:rPr>
              <a:t>по льготной процентной ставке </a:t>
            </a:r>
            <a:r>
              <a:rPr lang="ru-RU" altLang="ru-RU" sz="1400" b="1" u="sng" dirty="0" smtClean="0">
                <a:solidFill>
                  <a:srgbClr val="000000"/>
                </a:solidFill>
                <a:latin typeface="Arial" panose="020B0604020202020204" pitchFamily="34" charset="0"/>
              </a:rPr>
              <a:t>от </a:t>
            </a:r>
            <a:r>
              <a:rPr lang="ru-RU" altLang="ru-RU" sz="1400" b="1" u="sng" dirty="0">
                <a:solidFill>
                  <a:srgbClr val="000000"/>
                </a:solidFill>
                <a:latin typeface="Arial" panose="020B0604020202020204" pitchFamily="34" charset="0"/>
              </a:rPr>
              <a:t>1% до 5% </a:t>
            </a:r>
            <a:r>
              <a:rPr lang="ru-RU" altLang="ru-RU" sz="1400" b="1" u="sng" dirty="0" smtClean="0">
                <a:solidFill>
                  <a:srgbClr val="000000"/>
                </a:solidFill>
                <a:latin typeface="Arial" panose="020B0604020202020204" pitchFamily="34" charset="0"/>
              </a:rPr>
              <a:t>годовых</a:t>
            </a:r>
            <a:endParaRPr lang="ru-RU" altLang="ru-RU" sz="1400" b="1" u="sng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2110752" y="2636126"/>
            <a:ext cx="1930607" cy="5304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prstClr val="white"/>
                </a:solidFill>
              </a:rPr>
              <a:t>Заемщик</a:t>
            </a: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4633674" y="2646454"/>
            <a:ext cx="1930607" cy="5123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b="1" dirty="0" smtClean="0">
                <a:solidFill>
                  <a:prstClr val="white"/>
                </a:solidFill>
              </a:rPr>
              <a:t>Уполномоченный б</a:t>
            </a:r>
            <a:r>
              <a:rPr lang="ru-RU" b="1" dirty="0" err="1" smtClean="0">
                <a:solidFill>
                  <a:prstClr val="white"/>
                </a:solidFill>
              </a:rPr>
              <a:t>анк</a:t>
            </a:r>
            <a:endParaRPr lang="ru-RU" b="1" dirty="0">
              <a:solidFill>
                <a:prstClr val="white"/>
              </a:solidFill>
            </a:endParaRPr>
          </a:p>
        </p:txBody>
      </p:sp>
      <p:graphicFrame>
        <p:nvGraphicFramePr>
          <p:cNvPr id="55" name="Схема 54"/>
          <p:cNvGraphicFramePr/>
          <p:nvPr>
            <p:extLst>
              <p:ext uri="{D42A27DB-BD31-4B8C-83A1-F6EECF244321}">
                <p14:modId xmlns:p14="http://schemas.microsoft.com/office/powerpoint/2010/main" val="2125493417"/>
              </p:ext>
            </p:extLst>
          </p:nvPr>
        </p:nvGraphicFramePr>
        <p:xfrm>
          <a:off x="1719870" y="1408769"/>
          <a:ext cx="9921057" cy="534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6" name="Скругленный прямоугольник 55"/>
          <p:cNvSpPr/>
          <p:nvPr/>
        </p:nvSpPr>
        <p:spPr>
          <a:xfrm>
            <a:off x="2110752" y="3495439"/>
            <a:ext cx="9623662" cy="290585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36000" bIns="36000" anchor="ctr"/>
          <a:lstStyle/>
          <a:p>
            <a:pPr>
              <a:defRPr/>
            </a:pPr>
            <a:r>
              <a:rPr lang="ru-RU" sz="1300" u="sng" dirty="0" smtClean="0">
                <a:solidFill>
                  <a:srgbClr val="000000"/>
                </a:solidFill>
              </a:rPr>
              <a:t>Порядок получения льготного кредита:</a:t>
            </a:r>
            <a:endParaRPr lang="ru-RU" sz="1300" u="sng" dirty="0">
              <a:solidFill>
                <a:srgbClr val="000000"/>
              </a:solidFill>
            </a:endParaRPr>
          </a:p>
          <a:p>
            <a:pPr marL="228600" indent="-228600">
              <a:buFontTx/>
              <a:buAutoNum type="arabicPeriod"/>
              <a:defRPr/>
            </a:pPr>
            <a:r>
              <a:rPr lang="ru-RU" sz="1300" dirty="0">
                <a:solidFill>
                  <a:srgbClr val="000000"/>
                </a:solidFill>
              </a:rPr>
              <a:t>Потенциальный заемщик представляет в уполномоченный </a:t>
            </a:r>
            <a:r>
              <a:rPr lang="ru-RU" sz="1300" dirty="0" smtClean="0">
                <a:solidFill>
                  <a:srgbClr val="000000"/>
                </a:solidFill>
              </a:rPr>
              <a:t>банк, </a:t>
            </a:r>
            <a:r>
              <a:rPr lang="ru-RU" sz="1300" dirty="0">
                <a:solidFill>
                  <a:srgbClr val="000000"/>
                </a:solidFill>
              </a:rPr>
              <a:t>заявку на получение льготного </a:t>
            </a:r>
            <a:r>
              <a:rPr lang="ru-RU" sz="1300" dirty="0" smtClean="0">
                <a:solidFill>
                  <a:srgbClr val="000000"/>
                </a:solidFill>
              </a:rPr>
              <a:t>кредита,</a:t>
            </a:r>
            <a:r>
              <a:rPr lang="en-US" sz="1300" dirty="0" smtClean="0">
                <a:solidFill>
                  <a:srgbClr val="000000"/>
                </a:solidFill>
              </a:rPr>
              <a:t> </a:t>
            </a:r>
            <a:r>
              <a:rPr lang="en-US" sz="1300" dirty="0" err="1" smtClean="0">
                <a:solidFill>
                  <a:srgbClr val="000000"/>
                </a:solidFill>
              </a:rPr>
              <a:t>программ</a:t>
            </a:r>
            <a:r>
              <a:rPr lang="ru-RU" sz="1300" dirty="0" smtClean="0">
                <a:solidFill>
                  <a:srgbClr val="000000"/>
                </a:solidFill>
              </a:rPr>
              <a:t>у</a:t>
            </a:r>
            <a:r>
              <a:rPr lang="en-US" sz="1300" dirty="0" smtClean="0">
                <a:solidFill>
                  <a:srgbClr val="000000"/>
                </a:solidFill>
              </a:rPr>
              <a:t> повышения </a:t>
            </a:r>
            <a:r>
              <a:rPr lang="ru-RU" sz="1300" dirty="0">
                <a:solidFill>
                  <a:srgbClr val="000000"/>
                </a:solidFill>
              </a:rPr>
              <a:t>конкурентоспособности, документы, подтверждающие его соответствие требованиям, а также иные документы в соответствии с требованиями уполномоченного </a:t>
            </a:r>
            <a:r>
              <a:rPr lang="ru-RU" sz="1300" dirty="0" smtClean="0">
                <a:solidFill>
                  <a:srgbClr val="000000"/>
                </a:solidFill>
              </a:rPr>
              <a:t>банка;</a:t>
            </a:r>
            <a:endParaRPr lang="ru-RU" sz="1300" dirty="0">
              <a:solidFill>
                <a:srgbClr val="000000"/>
              </a:solidFill>
            </a:endParaRPr>
          </a:p>
          <a:p>
            <a:pPr marL="228600" indent="-228600">
              <a:buFontTx/>
              <a:buAutoNum type="arabicPeriod"/>
              <a:defRPr/>
            </a:pPr>
            <a:r>
              <a:rPr lang="ru-RU" sz="1300" dirty="0">
                <a:solidFill>
                  <a:srgbClr val="000000"/>
                </a:solidFill>
              </a:rPr>
              <a:t>Банк проверяет потенциального заемщика на соответствие требованиям и целевого назначения </a:t>
            </a:r>
            <a:r>
              <a:rPr lang="ru-RU" sz="1300" dirty="0" smtClean="0">
                <a:solidFill>
                  <a:srgbClr val="000000"/>
                </a:solidFill>
              </a:rPr>
              <a:t>кредита</a:t>
            </a:r>
            <a:r>
              <a:rPr lang="en-US" sz="1300" dirty="0" smtClean="0">
                <a:solidFill>
                  <a:srgbClr val="000000"/>
                </a:solidFill>
              </a:rPr>
              <a:t>.</a:t>
            </a:r>
            <a:r>
              <a:rPr lang="ru-RU" sz="1300" dirty="0" smtClean="0">
                <a:solidFill>
                  <a:srgbClr val="000000"/>
                </a:solidFill>
              </a:rPr>
              <a:t> </a:t>
            </a:r>
            <a:r>
              <a:rPr lang="en-US" sz="1300" dirty="0">
                <a:solidFill>
                  <a:srgbClr val="000000"/>
                </a:solidFill>
              </a:rPr>
              <a:t>Пакет документов </a:t>
            </a:r>
            <a:r>
              <a:rPr lang="en-US" sz="1300" dirty="0" smtClean="0">
                <a:solidFill>
                  <a:srgbClr val="000000"/>
                </a:solidFill>
              </a:rPr>
              <a:t>н</a:t>
            </a:r>
            <a:r>
              <a:rPr lang="ru-RU" sz="1300" dirty="0" smtClean="0">
                <a:solidFill>
                  <a:srgbClr val="000000"/>
                </a:solidFill>
              </a:rPr>
              <a:t>аправляет</a:t>
            </a:r>
            <a:r>
              <a:rPr lang="en-US" sz="1300" dirty="0">
                <a:solidFill>
                  <a:srgbClr val="000000"/>
                </a:solidFill>
              </a:rPr>
              <a:t>ся</a:t>
            </a:r>
            <a:r>
              <a:rPr lang="ru-RU" sz="1300" dirty="0" smtClean="0">
                <a:solidFill>
                  <a:srgbClr val="000000"/>
                </a:solidFill>
              </a:rPr>
              <a:t> </a:t>
            </a:r>
            <a:r>
              <a:rPr lang="en-US" sz="1300" dirty="0" smtClean="0">
                <a:solidFill>
                  <a:srgbClr val="000000"/>
                </a:solidFill>
              </a:rPr>
              <a:t>на согласование в </a:t>
            </a:r>
            <a:r>
              <a:rPr lang="en-US" sz="1300" dirty="0" err="1" smtClean="0">
                <a:solidFill>
                  <a:srgbClr val="000000"/>
                </a:solidFill>
              </a:rPr>
              <a:t>Минсельхозпрод</a:t>
            </a:r>
            <a:r>
              <a:rPr lang="ru-RU" sz="1300" dirty="0" smtClean="0">
                <a:solidFill>
                  <a:srgbClr val="000000"/>
                </a:solidFill>
              </a:rPr>
              <a:t> НО.</a:t>
            </a:r>
          </a:p>
          <a:p>
            <a:pPr marL="228600" indent="-228600">
              <a:buFontTx/>
              <a:buAutoNum type="arabicPeriod"/>
              <a:defRPr/>
            </a:pPr>
            <a:r>
              <a:rPr lang="en-US" sz="1300" dirty="0" smtClean="0">
                <a:solidFill>
                  <a:srgbClr val="000000"/>
                </a:solidFill>
              </a:rPr>
              <a:t>В случае положительного </a:t>
            </a:r>
            <a:r>
              <a:rPr lang="en-US" sz="1300" dirty="0" err="1" smtClean="0">
                <a:solidFill>
                  <a:srgbClr val="000000"/>
                </a:solidFill>
              </a:rPr>
              <a:t>решения</a:t>
            </a:r>
            <a:r>
              <a:rPr lang="en-US" sz="1300" dirty="0" smtClean="0">
                <a:solidFill>
                  <a:srgbClr val="000000"/>
                </a:solidFill>
              </a:rPr>
              <a:t> </a:t>
            </a:r>
            <a:r>
              <a:rPr lang="en-US" sz="1300" dirty="0" err="1" smtClean="0">
                <a:solidFill>
                  <a:srgbClr val="000000"/>
                </a:solidFill>
              </a:rPr>
              <a:t>Минсельхозпрод</a:t>
            </a:r>
            <a:r>
              <a:rPr lang="ru-RU" sz="1300" dirty="0" smtClean="0">
                <a:solidFill>
                  <a:srgbClr val="000000"/>
                </a:solidFill>
              </a:rPr>
              <a:t> НО направляет соответствующий пакет </a:t>
            </a:r>
            <a:r>
              <a:rPr lang="en-US" sz="1300" dirty="0" err="1" smtClean="0">
                <a:solidFill>
                  <a:srgbClr val="000000"/>
                </a:solidFill>
              </a:rPr>
              <a:t>документ</a:t>
            </a:r>
            <a:r>
              <a:rPr lang="ru-RU" sz="1300" dirty="0" err="1" smtClean="0">
                <a:solidFill>
                  <a:srgbClr val="000000"/>
                </a:solidFill>
              </a:rPr>
              <a:t>ов</a:t>
            </a:r>
            <a:r>
              <a:rPr lang="en-US" sz="1300" dirty="0" smtClean="0">
                <a:solidFill>
                  <a:srgbClr val="000000"/>
                </a:solidFill>
              </a:rPr>
              <a:t> </a:t>
            </a:r>
            <a:r>
              <a:rPr lang="ru-RU" sz="1300" dirty="0" smtClean="0">
                <a:solidFill>
                  <a:srgbClr val="000000"/>
                </a:solidFill>
              </a:rPr>
              <a:t>в </a:t>
            </a:r>
            <a:r>
              <a:rPr lang="ru-RU" sz="1300" dirty="0">
                <a:solidFill>
                  <a:srgbClr val="000000"/>
                </a:solidFill>
              </a:rPr>
              <a:t>Минсельхоз </a:t>
            </a:r>
            <a:r>
              <a:rPr lang="ru-RU" sz="1300" dirty="0" smtClean="0">
                <a:solidFill>
                  <a:srgbClr val="000000"/>
                </a:solidFill>
              </a:rPr>
              <a:t>России;</a:t>
            </a:r>
            <a:endParaRPr lang="ru-RU" sz="1300" dirty="0">
              <a:solidFill>
                <a:srgbClr val="000000"/>
              </a:solidFill>
            </a:endParaRPr>
          </a:p>
          <a:p>
            <a:pPr marL="228600" indent="-228600">
              <a:buFontTx/>
              <a:buAutoNum type="arabicPeriod"/>
              <a:defRPr/>
            </a:pPr>
            <a:r>
              <a:rPr lang="ru-RU" sz="1300" dirty="0" smtClean="0">
                <a:solidFill>
                  <a:srgbClr val="000000"/>
                </a:solidFill>
              </a:rPr>
              <a:t>Минсельхоз </a:t>
            </a:r>
            <a:r>
              <a:rPr lang="ru-RU" sz="1300" dirty="0">
                <a:solidFill>
                  <a:srgbClr val="000000"/>
                </a:solidFill>
              </a:rPr>
              <a:t>России рассматривает полученные документы и </a:t>
            </a:r>
            <a:r>
              <a:rPr lang="en-US" sz="1300" dirty="0" smtClean="0">
                <a:solidFill>
                  <a:srgbClr val="000000"/>
                </a:solidFill>
              </a:rPr>
              <a:t>нап</a:t>
            </a:r>
            <a:r>
              <a:rPr lang="ru-RU" sz="1300" dirty="0" smtClean="0">
                <a:solidFill>
                  <a:srgbClr val="000000"/>
                </a:solidFill>
              </a:rPr>
              <a:t>равляет</a:t>
            </a:r>
            <a:r>
              <a:rPr lang="en-US" sz="1300" dirty="0" smtClean="0">
                <a:solidFill>
                  <a:srgbClr val="000000"/>
                </a:solidFill>
              </a:rPr>
              <a:t> в </a:t>
            </a:r>
            <a:r>
              <a:rPr lang="en-US" sz="1300" dirty="0" err="1" smtClean="0">
                <a:solidFill>
                  <a:srgbClr val="000000"/>
                </a:solidFill>
              </a:rPr>
              <a:t>Минсельхозпрод</a:t>
            </a:r>
            <a:r>
              <a:rPr lang="ru-RU" sz="1300" dirty="0" smtClean="0">
                <a:solidFill>
                  <a:srgbClr val="000000"/>
                </a:solidFill>
              </a:rPr>
              <a:t> НО информацию </a:t>
            </a:r>
            <a:r>
              <a:rPr lang="ru-RU" sz="1300" dirty="0">
                <a:solidFill>
                  <a:srgbClr val="000000"/>
                </a:solidFill>
              </a:rPr>
              <a:t>о результатах </a:t>
            </a:r>
            <a:r>
              <a:rPr lang="ru-RU" sz="1300" dirty="0" smtClean="0">
                <a:solidFill>
                  <a:srgbClr val="000000"/>
                </a:solidFill>
              </a:rPr>
              <a:t>отбора</a:t>
            </a:r>
            <a:r>
              <a:rPr lang="en-US" sz="1300" dirty="0" smtClean="0">
                <a:solidFill>
                  <a:srgbClr val="000000"/>
                </a:solidFill>
              </a:rPr>
              <a:t>. В</a:t>
            </a:r>
            <a:r>
              <a:rPr lang="ru-RU" sz="1300" dirty="0" smtClean="0">
                <a:solidFill>
                  <a:srgbClr val="000000"/>
                </a:solidFill>
              </a:rPr>
              <a:t> </a:t>
            </a:r>
            <a:r>
              <a:rPr lang="ru-RU" sz="1300" dirty="0">
                <a:solidFill>
                  <a:srgbClr val="000000"/>
                </a:solidFill>
              </a:rPr>
              <a:t>случае положительного </a:t>
            </a:r>
            <a:r>
              <a:rPr lang="ru-RU" sz="1300" dirty="0" smtClean="0">
                <a:solidFill>
                  <a:srgbClr val="000000"/>
                </a:solidFill>
              </a:rPr>
              <a:t>решения</a:t>
            </a:r>
            <a:r>
              <a:rPr lang="en-US" sz="1300" dirty="0" smtClean="0">
                <a:solidFill>
                  <a:srgbClr val="000000"/>
                </a:solidFill>
              </a:rPr>
              <a:t> </a:t>
            </a:r>
            <a:r>
              <a:rPr lang="ru-RU" sz="1300" dirty="0" smtClean="0">
                <a:solidFill>
                  <a:srgbClr val="000000"/>
                </a:solidFill>
              </a:rPr>
              <a:t>Минсельхозпрод</a:t>
            </a:r>
            <a:r>
              <a:rPr lang="en-US" sz="1300" dirty="0" smtClean="0">
                <a:solidFill>
                  <a:srgbClr val="000000"/>
                </a:solidFill>
              </a:rPr>
              <a:t> подготавливает</a:t>
            </a:r>
            <a:r>
              <a:rPr lang="ru-RU" sz="1300" dirty="0" smtClean="0">
                <a:solidFill>
                  <a:srgbClr val="000000"/>
                </a:solidFill>
              </a:rPr>
              <a:t> трехсторонне</a:t>
            </a:r>
            <a:r>
              <a:rPr lang="en-US" sz="1300" dirty="0" smtClean="0">
                <a:solidFill>
                  <a:srgbClr val="000000"/>
                </a:solidFill>
              </a:rPr>
              <a:t>е</a:t>
            </a:r>
            <a:r>
              <a:rPr lang="ru-RU" sz="1300" dirty="0" smtClean="0">
                <a:solidFill>
                  <a:srgbClr val="000000"/>
                </a:solidFill>
              </a:rPr>
              <a:t> соглашения </a:t>
            </a:r>
            <a:r>
              <a:rPr lang="ru-RU" sz="1300" dirty="0">
                <a:solidFill>
                  <a:srgbClr val="000000"/>
                </a:solidFill>
              </a:rPr>
              <a:t>о повышении конкурентоспособности</a:t>
            </a:r>
            <a:r>
              <a:rPr lang="en-US" sz="1300" dirty="0">
                <a:solidFill>
                  <a:srgbClr val="000000"/>
                </a:solidFill>
              </a:rPr>
              <a:t> (СПК</a:t>
            </a:r>
            <a:r>
              <a:rPr lang="en-US" sz="1300" dirty="0" smtClean="0">
                <a:solidFill>
                  <a:srgbClr val="000000"/>
                </a:solidFill>
              </a:rPr>
              <a:t>). СПК заключается между Заемщиком, </a:t>
            </a:r>
            <a:r>
              <a:rPr lang="en-US" sz="1300" dirty="0" err="1" smtClean="0">
                <a:solidFill>
                  <a:srgbClr val="000000"/>
                </a:solidFill>
              </a:rPr>
              <a:t>Минсельхозпродом</a:t>
            </a:r>
            <a:r>
              <a:rPr lang="ru-RU" sz="1300" dirty="0" smtClean="0">
                <a:solidFill>
                  <a:srgbClr val="000000"/>
                </a:solidFill>
              </a:rPr>
              <a:t> НО</a:t>
            </a:r>
            <a:r>
              <a:rPr lang="en-US" sz="1300" dirty="0" smtClean="0">
                <a:solidFill>
                  <a:srgbClr val="000000"/>
                </a:solidFill>
              </a:rPr>
              <a:t> и Минсельхозом России.</a:t>
            </a:r>
            <a:endParaRPr lang="ru-RU" sz="1300" dirty="0">
              <a:solidFill>
                <a:srgbClr val="000000"/>
              </a:solidFill>
            </a:endParaRPr>
          </a:p>
          <a:p>
            <a:pPr marL="228600" indent="-228600">
              <a:buFontTx/>
              <a:buAutoNum type="arabicPeriod"/>
              <a:defRPr/>
            </a:pPr>
            <a:r>
              <a:rPr lang="ru-RU" sz="1300" dirty="0" smtClean="0">
                <a:solidFill>
                  <a:srgbClr val="000000"/>
                </a:solidFill>
              </a:rPr>
              <a:t>Заемщик предоставляет копию СПК в уполномоченный банк</a:t>
            </a:r>
            <a:r>
              <a:rPr lang="en-US" sz="1300" dirty="0" smtClean="0">
                <a:solidFill>
                  <a:srgbClr val="000000"/>
                </a:solidFill>
              </a:rPr>
              <a:t>.</a:t>
            </a:r>
          </a:p>
          <a:p>
            <a:pPr marL="228600" indent="-228600">
              <a:buFontTx/>
              <a:buAutoNum type="arabicPeriod"/>
              <a:defRPr/>
            </a:pPr>
            <a:r>
              <a:rPr lang="en-US" sz="1300" dirty="0" smtClean="0">
                <a:solidFill>
                  <a:srgbClr val="000000"/>
                </a:solidFill>
              </a:rPr>
              <a:t>Уполномоченный банк включает Заемщика в реестр потенциальных заемщиков и направляет его на одобрение в Минсельхоз России. В случае положительного решения Минсельхоза России, уполномоченный банк выдает Заемщику кредит.</a:t>
            </a:r>
            <a:endParaRPr lang="ru-RU" sz="1300" dirty="0">
              <a:solidFill>
                <a:srgbClr val="000000"/>
              </a:solidFill>
            </a:endParaRPr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9730868" y="2663242"/>
            <a:ext cx="1930607" cy="5304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36000" anchor="ctr"/>
          <a:lstStyle/>
          <a:p>
            <a:pPr algn="ctr">
              <a:defRPr/>
            </a:pPr>
            <a:r>
              <a:rPr lang="ru-RU" b="1" dirty="0" smtClean="0">
                <a:solidFill>
                  <a:prstClr val="white"/>
                </a:solidFill>
              </a:rPr>
              <a:t>Минсельхоз России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58" name="Стрелка вправо 57"/>
          <p:cNvSpPr/>
          <p:nvPr/>
        </p:nvSpPr>
        <p:spPr>
          <a:xfrm>
            <a:off x="6638791" y="2799247"/>
            <a:ext cx="491083" cy="258458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59" name="Стрелка вправо 58"/>
          <p:cNvSpPr/>
          <p:nvPr/>
        </p:nvSpPr>
        <p:spPr>
          <a:xfrm>
            <a:off x="9172620" y="2802987"/>
            <a:ext cx="491083" cy="258458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000000"/>
              </a:solidFill>
            </a:endParaRP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>
            <a:off x="2936452" y="3371089"/>
            <a:ext cx="7857607" cy="194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>
          <a:xfrm flipH="1" flipV="1">
            <a:off x="2929456" y="3189198"/>
            <a:ext cx="4693" cy="1815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/>
          <p:nvPr/>
        </p:nvCxnSpPr>
        <p:spPr>
          <a:xfrm flipH="1" flipV="1">
            <a:off x="8108718" y="3198909"/>
            <a:ext cx="4693" cy="1815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 flipV="1">
            <a:off x="10780002" y="3198909"/>
            <a:ext cx="4693" cy="1815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5521138" y="2456816"/>
            <a:ext cx="5284763" cy="82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rot="780000">
            <a:off x="10765094" y="2460698"/>
            <a:ext cx="57929" cy="2159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 bwMode="auto">
          <a:xfrm>
            <a:off x="8131597" y="2373405"/>
            <a:ext cx="159693" cy="276999"/>
          </a:xfrm>
          <a:prstGeom prst="rect">
            <a:avLst/>
          </a:prstGeom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>
            <a:spAutoFit/>
          </a:bodyPr>
          <a:lstStyle/>
          <a:p>
            <a:endParaRPr lang="ru-RU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cxnSp>
        <p:nvCxnSpPr>
          <p:cNvPr id="31" name="Прямая со стрелкой 30"/>
          <p:cNvCxnSpPr/>
          <p:nvPr/>
        </p:nvCxnSpPr>
        <p:spPr>
          <a:xfrm rot="780000">
            <a:off x="5503004" y="2458988"/>
            <a:ext cx="57929" cy="2159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0039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9324262" y="6308725"/>
            <a:ext cx="2280362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C0990792-278E-4D7F-852F-ABA2CA5563E5}" type="slidenum">
              <a:rPr lang="uk-UA" altLang="ru-RU" sz="1600">
                <a:solidFill>
                  <a:srgbClr val="C79478"/>
                </a:solidFill>
              </a:rPr>
              <a:pPr/>
              <a:t>28</a:t>
            </a:fld>
            <a:endParaRPr lang="uk-UA" altLang="ru-RU" sz="1600">
              <a:solidFill>
                <a:srgbClr val="C79478"/>
              </a:solidFill>
            </a:endParaRPr>
          </a:p>
        </p:txBody>
      </p:sp>
      <p:sp>
        <p:nvSpPr>
          <p:cNvPr id="3" name="TextBox 1"/>
          <p:cNvSpPr txBox="1">
            <a:spLocks noChangeArrowheads="1"/>
          </p:cNvSpPr>
          <p:nvPr/>
        </p:nvSpPr>
        <p:spPr bwMode="auto">
          <a:xfrm>
            <a:off x="1959139" y="186379"/>
            <a:ext cx="9702336" cy="156966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2400" dirty="0" smtClean="0">
                <a:solidFill>
                  <a:srgbClr val="262626"/>
                </a:solidFill>
                <a:latin typeface="Arial" panose="020B0604020202020204" pitchFamily="34" charset="0"/>
              </a:rPr>
              <a:t>10. ФЕДЕРАЛЬНЫЙ  </a:t>
            </a:r>
            <a:r>
              <a:rPr lang="ru-RU" altLang="ru-RU" sz="2400" dirty="0">
                <a:solidFill>
                  <a:srgbClr val="262626"/>
                </a:solidFill>
                <a:latin typeface="Arial" panose="020B0604020202020204" pitchFamily="34" charset="0"/>
              </a:rPr>
              <a:t>ПРОЕКТ «ЭКСПОРТ ПРОДУКЦИИ АГРОПРОМЫШЛЕННОГО КОМПЛЕКСА</a:t>
            </a:r>
            <a:r>
              <a:rPr lang="ru-RU" altLang="ru-RU" sz="2400" dirty="0" smtClean="0">
                <a:solidFill>
                  <a:srgbClr val="262626"/>
                </a:solidFill>
                <a:latin typeface="Arial" panose="020B0604020202020204" pitchFamily="34" charset="0"/>
              </a:rPr>
              <a:t>»</a:t>
            </a:r>
          </a:p>
          <a:p>
            <a:pPr algn="ctr"/>
            <a:r>
              <a:rPr lang="ru-RU" altLang="ru-RU" sz="2400" dirty="0" smtClean="0">
                <a:solidFill>
                  <a:srgbClr val="262626"/>
                </a:solidFill>
                <a:latin typeface="Arial" panose="020B0604020202020204" pitchFamily="34" charset="0"/>
              </a:rPr>
              <a:t>10.2. </a:t>
            </a:r>
            <a:r>
              <a:rPr lang="ru-RU" altLang="ru-RU" sz="2400" dirty="0">
                <a:solidFill>
                  <a:srgbClr val="262626"/>
                </a:solidFill>
                <a:latin typeface="Arial" panose="020B0604020202020204" pitchFamily="34" charset="0"/>
              </a:rPr>
              <a:t>Субсидии на компенсацию части затрат на транспортировку сельскохозяйственной и продовольственной продукции</a:t>
            </a:r>
          </a:p>
        </p:txBody>
      </p:sp>
      <p:sp>
        <p:nvSpPr>
          <p:cNvPr id="4" name="TextBox 10"/>
          <p:cNvSpPr txBox="1">
            <a:spLocks noChangeArrowheads="1"/>
          </p:cNvSpPr>
          <p:nvPr/>
        </p:nvSpPr>
        <p:spPr bwMode="auto">
          <a:xfrm>
            <a:off x="1959139" y="2373454"/>
            <a:ext cx="993511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400" b="1" u="sng" dirty="0" smtClean="0">
                <a:solidFill>
                  <a:srgbClr val="000000"/>
                </a:solidFill>
                <a:latin typeface="Arial" panose="020B0604020202020204" pitchFamily="34" charset="0"/>
              </a:rPr>
              <a:t>Размер компенсации: 25% от затрат на перевозку продукции (в пределах лимитов)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altLang="ru-RU" sz="1400" b="1" u="sng" dirty="0">
                <a:solidFill>
                  <a:srgbClr val="000000"/>
                </a:solidFill>
                <a:latin typeface="Arial" panose="020B0604020202020204" pitchFamily="34" charset="0"/>
              </a:rPr>
              <a:t>Предельный коэффициент </a:t>
            </a:r>
            <a:r>
              <a:rPr lang="ru-RU" altLang="ru-RU" sz="1400" b="1" u="sng" dirty="0" err="1">
                <a:solidFill>
                  <a:srgbClr val="000000"/>
                </a:solidFill>
                <a:latin typeface="Arial" panose="020B0604020202020204" pitchFamily="34" charset="0"/>
              </a:rPr>
              <a:t>транспортых</a:t>
            </a:r>
            <a:r>
              <a:rPr lang="ru-RU" altLang="ru-RU" sz="1400" b="1" u="sng" dirty="0">
                <a:solidFill>
                  <a:srgbClr val="000000"/>
                </a:solidFill>
                <a:latin typeface="Arial" panose="020B0604020202020204" pitchFamily="34" charset="0"/>
              </a:rPr>
              <a:t> расходов: 1/3 от </a:t>
            </a:r>
            <a:r>
              <a:rPr lang="ru-RU" altLang="ru-RU" sz="1400" b="1" u="sng" dirty="0" err="1">
                <a:solidFill>
                  <a:srgbClr val="000000"/>
                </a:solidFill>
                <a:latin typeface="Arial" panose="020B0604020202020204" pitchFamily="34" charset="0"/>
              </a:rPr>
              <a:t>стоимисти</a:t>
            </a:r>
            <a:r>
              <a:rPr lang="ru-RU" altLang="ru-RU" sz="1400" b="1" u="sng" dirty="0">
                <a:solidFill>
                  <a:srgbClr val="000000"/>
                </a:solidFill>
                <a:latin typeface="Arial" panose="020B0604020202020204" pitchFamily="34" charset="0"/>
              </a:rPr>
              <a:t> перевезенной </a:t>
            </a:r>
            <a:r>
              <a:rPr lang="ru-RU" altLang="ru-RU" sz="1400" b="1" u="sng" smtClean="0">
                <a:solidFill>
                  <a:srgbClr val="000000"/>
                </a:solidFill>
                <a:latin typeface="Arial" panose="020B0604020202020204" pitchFamily="34" charset="0"/>
              </a:rPr>
              <a:t>продукци</a:t>
            </a:r>
            <a:endParaRPr lang="ru-RU" altLang="ru-RU" sz="1400" b="1" u="sng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/>
          </p:nvPr>
        </p:nvGraphicFramePr>
        <p:xfrm>
          <a:off x="4182011" y="1826999"/>
          <a:ext cx="4931166" cy="5229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2156449" y="3736541"/>
            <a:ext cx="9623660" cy="159764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36000" rIns="36000" bIns="36000" anchor="ctr"/>
          <a:lstStyle/>
          <a:p>
            <a:pPr>
              <a:defRPr/>
            </a:pPr>
            <a:r>
              <a:rPr lang="ru-RU" sz="1300" u="sng" dirty="0" smtClean="0">
                <a:solidFill>
                  <a:srgbClr val="000000"/>
                </a:solidFill>
              </a:rPr>
              <a:t>Порядок получения </a:t>
            </a:r>
            <a:r>
              <a:rPr lang="en-US" sz="1300" u="sng" dirty="0" smtClean="0">
                <a:solidFill>
                  <a:srgbClr val="000000"/>
                </a:solidFill>
              </a:rPr>
              <a:t>компенсации</a:t>
            </a:r>
            <a:r>
              <a:rPr lang="ru-RU" sz="1300" u="sng" dirty="0" smtClean="0">
                <a:solidFill>
                  <a:srgbClr val="000000"/>
                </a:solidFill>
              </a:rPr>
              <a:t>:</a:t>
            </a:r>
            <a:endParaRPr lang="ru-RU" sz="1300" u="sng" dirty="0">
              <a:solidFill>
                <a:srgbClr val="000000"/>
              </a:solidFill>
            </a:endParaRPr>
          </a:p>
          <a:p>
            <a:pPr marL="228600" indent="-228600">
              <a:buFontTx/>
              <a:buAutoNum type="arabicPeriod"/>
              <a:defRPr/>
            </a:pPr>
            <a:r>
              <a:rPr lang="en-US" sz="1300" dirty="0" smtClean="0">
                <a:solidFill>
                  <a:srgbClr val="000000"/>
                </a:solidFill>
              </a:rPr>
              <a:t>Р</a:t>
            </a:r>
            <a:r>
              <a:rPr lang="ru-RU" sz="1300" dirty="0" smtClean="0">
                <a:solidFill>
                  <a:srgbClr val="000000"/>
                </a:solidFill>
              </a:rPr>
              <a:t>оссийская </a:t>
            </a:r>
            <a:r>
              <a:rPr lang="ru-RU" sz="1300" dirty="0">
                <a:solidFill>
                  <a:srgbClr val="000000"/>
                </a:solidFill>
              </a:rPr>
              <a:t>организация не позднее 1 ноября текущего финансового года представляет в АО "Российский экспортный </a:t>
            </a:r>
            <a:r>
              <a:rPr lang="ru-RU" sz="1300" dirty="0" smtClean="0">
                <a:solidFill>
                  <a:srgbClr val="000000"/>
                </a:solidFill>
              </a:rPr>
              <a:t>центр“</a:t>
            </a:r>
            <a:r>
              <a:rPr lang="en-US" sz="1300" dirty="0" smtClean="0">
                <a:solidFill>
                  <a:srgbClr val="000000"/>
                </a:solidFill>
              </a:rPr>
              <a:t> заявление на получение субсидии с необходимым комплектом документов</a:t>
            </a:r>
            <a:r>
              <a:rPr lang="ru-RU" sz="1300" dirty="0" smtClean="0">
                <a:solidFill>
                  <a:srgbClr val="000000"/>
                </a:solidFill>
              </a:rPr>
              <a:t>;</a:t>
            </a:r>
            <a:endParaRPr lang="ru-RU" sz="1300" dirty="0">
              <a:solidFill>
                <a:srgbClr val="000000"/>
              </a:solidFill>
            </a:endParaRPr>
          </a:p>
          <a:p>
            <a:pPr marL="228600" indent="-228600">
              <a:buFontTx/>
              <a:buAutoNum type="arabicPeriod"/>
              <a:defRPr/>
            </a:pPr>
            <a:r>
              <a:rPr lang="ru-RU" sz="1300" dirty="0">
                <a:solidFill>
                  <a:srgbClr val="000000"/>
                </a:solidFill>
              </a:rPr>
              <a:t>АО "Российский экспортный </a:t>
            </a:r>
            <a:r>
              <a:rPr lang="ru-RU" sz="1300" dirty="0" smtClean="0">
                <a:solidFill>
                  <a:srgbClr val="000000"/>
                </a:solidFill>
              </a:rPr>
              <a:t>центр“</a:t>
            </a:r>
            <a:r>
              <a:rPr lang="en-US" sz="1300" dirty="0" smtClean="0">
                <a:solidFill>
                  <a:srgbClr val="000000"/>
                </a:solidFill>
              </a:rPr>
              <a:t> проверяет предоставленный комплект документов и направляет в Минсельхоз России заключение о соответствии р</a:t>
            </a:r>
            <a:r>
              <a:rPr lang="ru-RU" sz="1300" dirty="0" err="1" smtClean="0">
                <a:solidFill>
                  <a:srgbClr val="000000"/>
                </a:solidFill>
              </a:rPr>
              <a:t>оссийск</a:t>
            </a:r>
            <a:r>
              <a:rPr lang="en-US" sz="1300" dirty="0" smtClean="0">
                <a:solidFill>
                  <a:srgbClr val="000000"/>
                </a:solidFill>
              </a:rPr>
              <a:t>ой</a:t>
            </a:r>
            <a:r>
              <a:rPr lang="ru-RU" sz="1300" dirty="0" smtClean="0">
                <a:solidFill>
                  <a:srgbClr val="000000"/>
                </a:solidFill>
              </a:rPr>
              <a:t> организаци</a:t>
            </a:r>
            <a:r>
              <a:rPr lang="en-US" sz="1300" dirty="0" smtClean="0">
                <a:solidFill>
                  <a:srgbClr val="000000"/>
                </a:solidFill>
              </a:rPr>
              <a:t>и установленным требованиям;</a:t>
            </a:r>
          </a:p>
          <a:p>
            <a:pPr marL="228600" indent="-228600">
              <a:buFontTx/>
              <a:buAutoNum type="arabicPeriod"/>
              <a:defRPr/>
            </a:pPr>
            <a:r>
              <a:rPr lang="ru-RU" sz="1300" dirty="0" smtClean="0">
                <a:solidFill>
                  <a:srgbClr val="000000"/>
                </a:solidFill>
              </a:rPr>
              <a:t>Минсельхоз </a:t>
            </a:r>
            <a:r>
              <a:rPr lang="ru-RU" sz="1300" dirty="0">
                <a:solidFill>
                  <a:srgbClr val="000000"/>
                </a:solidFill>
              </a:rPr>
              <a:t>России </a:t>
            </a:r>
            <a:r>
              <a:rPr lang="ru-RU" sz="1300" dirty="0" smtClean="0">
                <a:solidFill>
                  <a:srgbClr val="000000"/>
                </a:solidFill>
              </a:rPr>
              <a:t>прин</a:t>
            </a:r>
            <a:r>
              <a:rPr lang="en-US" sz="1300" dirty="0" smtClean="0">
                <a:solidFill>
                  <a:srgbClr val="000000"/>
                </a:solidFill>
              </a:rPr>
              <a:t>имает</a:t>
            </a:r>
            <a:r>
              <a:rPr lang="ru-RU" sz="1300" dirty="0" smtClean="0">
                <a:solidFill>
                  <a:srgbClr val="000000"/>
                </a:solidFill>
              </a:rPr>
              <a:t> решени</a:t>
            </a:r>
            <a:r>
              <a:rPr lang="en-US" sz="1300" dirty="0" smtClean="0">
                <a:solidFill>
                  <a:srgbClr val="000000"/>
                </a:solidFill>
              </a:rPr>
              <a:t>е по</a:t>
            </a:r>
            <a:r>
              <a:rPr lang="ru-RU" sz="1300" dirty="0" smtClean="0">
                <a:solidFill>
                  <a:srgbClr val="000000"/>
                </a:solidFill>
              </a:rPr>
              <a:t> предоставлени</a:t>
            </a:r>
            <a:r>
              <a:rPr lang="en-US" sz="1300" dirty="0" smtClean="0">
                <a:solidFill>
                  <a:srgbClr val="000000"/>
                </a:solidFill>
              </a:rPr>
              <a:t>ю</a:t>
            </a:r>
            <a:r>
              <a:rPr lang="ru-RU" sz="1300" dirty="0" smtClean="0">
                <a:solidFill>
                  <a:srgbClr val="000000"/>
                </a:solidFill>
              </a:rPr>
              <a:t> субсидии</a:t>
            </a:r>
            <a:r>
              <a:rPr lang="en-US" sz="1300" dirty="0" smtClean="0">
                <a:solidFill>
                  <a:srgbClr val="000000"/>
                </a:solidFill>
              </a:rPr>
              <a:t> и уведомляет об этом </a:t>
            </a:r>
            <a:r>
              <a:rPr lang="ru-RU" sz="1300" dirty="0">
                <a:solidFill>
                  <a:srgbClr val="000000"/>
                </a:solidFill>
              </a:rPr>
              <a:t>АО "Российский экспортный центр</a:t>
            </a:r>
            <a:r>
              <a:rPr lang="ru-RU" sz="1300" dirty="0" smtClean="0">
                <a:solidFill>
                  <a:srgbClr val="000000"/>
                </a:solidFill>
              </a:rPr>
              <a:t>“;</a:t>
            </a:r>
            <a:endParaRPr lang="ru-RU" sz="1300" dirty="0">
              <a:solidFill>
                <a:srgbClr val="000000"/>
              </a:solidFill>
            </a:endParaRPr>
          </a:p>
          <a:p>
            <a:pPr marL="228600" indent="-228600">
              <a:buFontTx/>
              <a:buAutoNum type="arabicPeriod"/>
              <a:defRPr/>
            </a:pPr>
            <a:r>
              <a:rPr lang="ru-RU" sz="1300" dirty="0">
                <a:solidFill>
                  <a:srgbClr val="000000"/>
                </a:solidFill>
              </a:rPr>
              <a:t>АО "Российский экспортный центр“ </a:t>
            </a:r>
            <a:r>
              <a:rPr lang="en-US" sz="1300" dirty="0" smtClean="0">
                <a:solidFill>
                  <a:srgbClr val="000000"/>
                </a:solidFill>
              </a:rPr>
              <a:t>заключает трехстороннее соглашение и предоставляет р</a:t>
            </a:r>
            <a:r>
              <a:rPr lang="ru-RU" sz="1300" dirty="0" smtClean="0">
                <a:solidFill>
                  <a:srgbClr val="000000"/>
                </a:solidFill>
              </a:rPr>
              <a:t>оссийск</a:t>
            </a:r>
            <a:r>
              <a:rPr lang="en-US" sz="1300" dirty="0" smtClean="0">
                <a:solidFill>
                  <a:srgbClr val="000000"/>
                </a:solidFill>
              </a:rPr>
              <a:t>ой</a:t>
            </a:r>
            <a:r>
              <a:rPr lang="ru-RU" sz="1300" dirty="0" smtClean="0">
                <a:solidFill>
                  <a:srgbClr val="000000"/>
                </a:solidFill>
              </a:rPr>
              <a:t> организаци</a:t>
            </a:r>
            <a:r>
              <a:rPr lang="en-US" sz="1300" dirty="0" smtClean="0">
                <a:solidFill>
                  <a:srgbClr val="000000"/>
                </a:solidFill>
              </a:rPr>
              <a:t>и</a:t>
            </a:r>
            <a:r>
              <a:rPr lang="ru-RU" sz="1300" dirty="0" smtClean="0">
                <a:solidFill>
                  <a:srgbClr val="000000"/>
                </a:solidFill>
              </a:rPr>
              <a:t> </a:t>
            </a:r>
            <a:r>
              <a:rPr lang="en-US" sz="1300" dirty="0" smtClean="0">
                <a:solidFill>
                  <a:srgbClr val="000000"/>
                </a:solidFill>
              </a:rPr>
              <a:t>субсидии</a:t>
            </a:r>
            <a:endParaRPr lang="ru-RU" sz="1300" dirty="0">
              <a:solidFill>
                <a:srgbClr val="00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156450" y="5418367"/>
            <a:ext cx="7850580" cy="143963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36000" rIns="36000" bIns="36000" anchor="ctr"/>
          <a:lstStyle/>
          <a:p>
            <a:pPr>
              <a:defRPr/>
            </a:pPr>
            <a:r>
              <a:rPr lang="ru-RU" sz="1300" u="sng" dirty="0" smtClean="0">
                <a:solidFill>
                  <a:srgbClr val="000000"/>
                </a:solidFill>
              </a:rPr>
              <a:t>УСЛОВИЯ:</a:t>
            </a:r>
            <a:endParaRPr lang="ru-RU" sz="1300" u="sng" dirty="0">
              <a:solidFill>
                <a:srgbClr val="000000"/>
              </a:solidFill>
            </a:endParaRPr>
          </a:p>
          <a:p>
            <a:r>
              <a:rPr lang="ru-RU" sz="1300" dirty="0">
                <a:solidFill>
                  <a:srgbClr val="000000"/>
                </a:solidFill>
              </a:rPr>
              <a:t>- </a:t>
            </a:r>
            <a:r>
              <a:rPr lang="en-US" sz="1300" dirty="0" smtClean="0">
                <a:solidFill>
                  <a:srgbClr val="000000"/>
                </a:solidFill>
              </a:rPr>
              <a:t>Р</a:t>
            </a:r>
            <a:r>
              <a:rPr lang="ru-RU" sz="1300" dirty="0" smtClean="0">
                <a:solidFill>
                  <a:srgbClr val="000000"/>
                </a:solidFill>
              </a:rPr>
              <a:t>оссийская </a:t>
            </a:r>
            <a:r>
              <a:rPr lang="ru-RU" sz="1300" dirty="0">
                <a:solidFill>
                  <a:srgbClr val="000000"/>
                </a:solidFill>
              </a:rPr>
              <a:t>организация при осуществлении транспортировки продукции понесла затраты по договорам поставки, согласно которым стоимость продукции превышает размер запрашиваемой субсидии не менее чем в 3 </a:t>
            </a:r>
            <a:r>
              <a:rPr lang="ru-RU" sz="1300" dirty="0" smtClean="0">
                <a:solidFill>
                  <a:srgbClr val="000000"/>
                </a:solidFill>
              </a:rPr>
              <a:t>раза</a:t>
            </a:r>
            <a:r>
              <a:rPr lang="en-US" sz="1300" dirty="0" smtClean="0">
                <a:solidFill>
                  <a:srgbClr val="000000"/>
                </a:solidFill>
              </a:rPr>
              <a:t>;</a:t>
            </a:r>
            <a:endParaRPr lang="ru-RU" sz="1300" dirty="0">
              <a:solidFill>
                <a:srgbClr val="000000"/>
              </a:solidFill>
            </a:endParaRPr>
          </a:p>
          <a:p>
            <a:r>
              <a:rPr lang="en-US" sz="1300" dirty="0" smtClean="0">
                <a:solidFill>
                  <a:srgbClr val="000000"/>
                </a:solidFill>
              </a:rPr>
              <a:t>- Т</a:t>
            </a:r>
            <a:r>
              <a:rPr lang="ru-RU" sz="1300" dirty="0" err="1" smtClean="0">
                <a:solidFill>
                  <a:srgbClr val="000000"/>
                </a:solidFill>
              </a:rPr>
              <a:t>ранспортировка</a:t>
            </a:r>
            <a:r>
              <a:rPr lang="ru-RU" sz="1300" dirty="0" smtClean="0">
                <a:solidFill>
                  <a:srgbClr val="000000"/>
                </a:solidFill>
              </a:rPr>
              <a:t> </a:t>
            </a:r>
            <a:r>
              <a:rPr lang="ru-RU" sz="1300" dirty="0">
                <a:solidFill>
                  <a:srgbClr val="000000"/>
                </a:solidFill>
              </a:rPr>
              <a:t>продукции осуществлялась не ранее 1 октября года, предшествующего текущему финансовому году, автомобильным транспортом (с использованием транспортных средств не ниже 3-го экологического класса), </a:t>
            </a:r>
            <a:r>
              <a:rPr lang="ru-RU" sz="1300" dirty="0" smtClean="0">
                <a:solidFill>
                  <a:srgbClr val="000000"/>
                </a:solidFill>
              </a:rPr>
              <a:t>железнодорожным</a:t>
            </a:r>
            <a:r>
              <a:rPr lang="en-US" sz="1300" dirty="0" smtClean="0">
                <a:solidFill>
                  <a:srgbClr val="000000"/>
                </a:solidFill>
              </a:rPr>
              <a:t>,</a:t>
            </a:r>
            <a:r>
              <a:rPr lang="ru-RU" sz="1300" dirty="0" smtClean="0">
                <a:solidFill>
                  <a:srgbClr val="000000"/>
                </a:solidFill>
              </a:rPr>
              <a:t> </a:t>
            </a:r>
            <a:r>
              <a:rPr lang="en-US" sz="1300" dirty="0" err="1" smtClean="0">
                <a:solidFill>
                  <a:srgbClr val="000000"/>
                </a:solidFill>
              </a:rPr>
              <a:t>водным</a:t>
            </a:r>
            <a:r>
              <a:rPr lang="en-US" sz="1300" dirty="0" smtClean="0">
                <a:solidFill>
                  <a:srgbClr val="000000"/>
                </a:solidFill>
              </a:rPr>
              <a:t> </a:t>
            </a:r>
            <a:r>
              <a:rPr lang="ru-RU" sz="1300" dirty="0" smtClean="0">
                <a:solidFill>
                  <a:srgbClr val="000000"/>
                </a:solidFill>
              </a:rPr>
              <a:t>транспортом</a:t>
            </a:r>
            <a:endParaRPr lang="ru-RU" sz="1300" dirty="0">
              <a:solidFill>
                <a:srgbClr val="0000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508703" y="2992019"/>
            <a:ext cx="2136116" cy="5304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prstClr val="white"/>
                </a:solidFill>
              </a:rPr>
              <a:t>Минсельхоз России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652057" y="2935034"/>
            <a:ext cx="2136116" cy="5304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 smtClean="0">
                <a:solidFill>
                  <a:prstClr val="white"/>
                </a:solidFill>
              </a:rPr>
              <a:t>Российская организация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580380" y="2975660"/>
            <a:ext cx="2136116" cy="5123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smtClean="0">
                <a:solidFill>
                  <a:prstClr val="white"/>
                </a:solidFill>
              </a:rPr>
              <a:t>АО "Российский </a:t>
            </a:r>
            <a:r>
              <a:rPr lang="ru-RU" dirty="0">
                <a:solidFill>
                  <a:prstClr val="white"/>
                </a:solidFill>
              </a:rPr>
              <a:t>экспортный центр"</a:t>
            </a:r>
          </a:p>
        </p:txBody>
      </p:sp>
      <p:sp>
        <p:nvSpPr>
          <p:cNvPr id="11" name="Стрелка вправо 10"/>
          <p:cNvSpPr/>
          <p:nvPr/>
        </p:nvSpPr>
        <p:spPr>
          <a:xfrm>
            <a:off x="7867058" y="2994582"/>
            <a:ext cx="491083" cy="258458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smtClean="0">
                <a:solidFill>
                  <a:srgbClr val="000000"/>
                </a:solidFill>
              </a:rPr>
              <a:t>2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4938735" y="3071039"/>
            <a:ext cx="491083" cy="258458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srgbClr val="000000"/>
                </a:solidFill>
              </a:rPr>
              <a:t>1</a:t>
            </a:r>
            <a:endParaRPr lang="ru-RU" dirty="0">
              <a:solidFill>
                <a:srgbClr val="000000"/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3720115" y="3662528"/>
            <a:ext cx="5856646" cy="158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 flipV="1">
            <a:off x="3720560" y="3487144"/>
            <a:ext cx="4693" cy="1815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 flipV="1">
            <a:off x="9577917" y="3496855"/>
            <a:ext cx="4693" cy="1815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 bwMode="auto">
          <a:xfrm>
            <a:off x="6808586" y="3453021"/>
            <a:ext cx="159693" cy="276999"/>
          </a:xfrm>
          <a:prstGeom prst="rect">
            <a:avLst/>
          </a:prstGeom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</a:rPr>
              <a:t>4</a:t>
            </a:r>
            <a:endParaRPr lang="ru-RU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rot="-240000" flipH="1">
            <a:off x="6664045" y="3494781"/>
            <a:ext cx="12395" cy="1775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Стрелка влево 17"/>
          <p:cNvSpPr/>
          <p:nvPr/>
        </p:nvSpPr>
        <p:spPr>
          <a:xfrm>
            <a:off x="7867058" y="3239875"/>
            <a:ext cx="491083" cy="278482"/>
          </a:xfrm>
          <a:prstGeom prst="lef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3</a:t>
            </a: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569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Місце для номера слайда 4"/>
          <p:cNvSpPr>
            <a:spLocks noGrp="1"/>
          </p:cNvSpPr>
          <p:nvPr>
            <p:ph type="sldNum" sz="quarter" idx="13"/>
          </p:nvPr>
        </p:nvSpPr>
        <p:spPr bwMode="auto">
          <a:xfrm>
            <a:off x="8824913" y="6308725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dirty="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3B9238BF-DCA9-4DE9-8810-12A8B2F5C596}" type="slidenum">
              <a:rPr lang="uk-UA" altLang="ru-RU" sz="1600" smtClean="0">
                <a:solidFill>
                  <a:schemeClr val="accent1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29</a:t>
            </a:fld>
            <a:endParaRPr lang="uk-UA" altLang="ru-RU" sz="1600" dirty="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dirty="0" smtClean="0">
              <a:solidFill>
                <a:schemeClr val="accent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681163" y="485775"/>
            <a:ext cx="7499350" cy="1143000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ru-RU" sz="2400" b="1" dirty="0">
              <a:solidFill>
                <a:schemeClr val="accent5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graphicFrame>
        <p:nvGraphicFramePr>
          <p:cNvPr id="49" name="Схема 48"/>
          <p:cNvGraphicFramePr/>
          <p:nvPr>
            <p:extLst>
              <p:ext uri="{D42A27DB-BD31-4B8C-83A1-F6EECF244321}">
                <p14:modId xmlns:p14="http://schemas.microsoft.com/office/powerpoint/2010/main" val="3253447985"/>
              </p:ext>
            </p:extLst>
          </p:nvPr>
        </p:nvGraphicFramePr>
        <p:xfrm>
          <a:off x="2210540" y="941271"/>
          <a:ext cx="9596429" cy="5135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3253" name="TextBox 8"/>
          <p:cNvSpPr txBox="1">
            <a:spLocks noChangeArrowheads="1"/>
          </p:cNvSpPr>
          <p:nvPr/>
        </p:nvSpPr>
        <p:spPr bwMode="auto">
          <a:xfrm>
            <a:off x="2087563" y="215900"/>
            <a:ext cx="8640762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ОБЛАСТНЫЕ МЕРЫ ГОСУДАРСТВЕННОЙ ПОДДЕРЖКИ 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10090150" y="115888"/>
            <a:ext cx="866775" cy="936625"/>
          </a:xfrm>
          <a:prstGeom prst="rect">
            <a:avLst/>
          </a:prstGeom>
          <a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85200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Місце для номера слайда 4"/>
          <p:cNvSpPr>
            <a:spLocks noGrp="1"/>
          </p:cNvSpPr>
          <p:nvPr>
            <p:ph type="sldNum" sz="quarter" idx="13"/>
          </p:nvPr>
        </p:nvSpPr>
        <p:spPr bwMode="auto">
          <a:xfrm>
            <a:off x="8824913" y="6308725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dirty="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19764C1-0D34-45B8-9995-29B3964AADDA}" type="slidenum">
              <a:rPr lang="uk-UA" altLang="ru-RU" sz="1600" smtClean="0">
                <a:solidFill>
                  <a:schemeClr val="accent1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</a:t>
            </a:fld>
            <a:endParaRPr lang="uk-UA" altLang="ru-RU" sz="1600" dirty="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dirty="0" smtClean="0">
              <a:solidFill>
                <a:schemeClr val="accent1"/>
              </a:solidFill>
            </a:endParaRPr>
          </a:p>
        </p:txBody>
      </p:sp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2669092" y="219746"/>
            <a:ext cx="906087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НАПРАВЛЕНИЯ ГОСУДАРСТВЕННОЙ ПОДДЕРЖКИ АГРОПРОМЫШЛЕННОГО КОМПЛЕКСА В </a:t>
            </a: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2022 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ГОДУ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5560231" y="3583299"/>
            <a:ext cx="3010170" cy="827509"/>
            <a:chOff x="685326" y="1585571"/>
            <a:chExt cx="3642558" cy="889206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685326" y="1585571"/>
              <a:ext cx="3642558" cy="889206"/>
            </a:xfrm>
            <a:prstGeom prst="rect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TextBox 9"/>
            <p:cNvSpPr txBox="1"/>
            <p:nvPr/>
          </p:nvSpPr>
          <p:spPr>
            <a:xfrm>
              <a:off x="685326" y="1585571"/>
              <a:ext cx="3642558" cy="8524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2289" tIns="57150" rIns="57150" bIns="57150" numCol="1" spcCol="1270" anchor="ctr" anchorCtr="0">
              <a:noAutofit/>
            </a:bodyPr>
            <a:lstStyle/>
            <a:p>
              <a:pPr marL="85725" lvl="0" defTabSz="666750">
                <a:lnSpc>
                  <a:spcPct val="90000"/>
                </a:lnSpc>
                <a:spcAft>
                  <a:spcPct val="35000"/>
                </a:spcAft>
              </a:pPr>
              <a:r>
                <a:rPr lang="ru-RU" sz="1500" dirty="0" smtClean="0"/>
                <a:t>8. Гранты на развитие сельского туризма</a:t>
              </a:r>
              <a:endParaRPr lang="ru-RU" sz="1500" kern="1200" dirty="0" smtClean="0"/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2275572" y="1258826"/>
            <a:ext cx="3030073" cy="880440"/>
            <a:chOff x="685326" y="1585570"/>
            <a:chExt cx="3642558" cy="889207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685326" y="1585571"/>
              <a:ext cx="3642558" cy="889206"/>
            </a:xfrm>
            <a:prstGeom prst="rect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TextBox 18"/>
            <p:cNvSpPr txBox="1"/>
            <p:nvPr/>
          </p:nvSpPr>
          <p:spPr>
            <a:xfrm>
              <a:off x="867370" y="1585570"/>
              <a:ext cx="3460514" cy="88920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2289" tIns="57150" rIns="57150" bIns="57150" numCol="1" spcCol="1270" anchor="ctr" anchorCtr="0">
              <a:noAutofit/>
            </a:bodyPr>
            <a:lstStyle/>
            <a:p>
              <a:pPr marL="85725" lvl="0" defTabSz="666750">
                <a:lnSpc>
                  <a:spcPct val="90000"/>
                </a:lnSpc>
                <a:spcAft>
                  <a:spcPct val="35000"/>
                </a:spcAft>
              </a:pPr>
              <a:r>
                <a:rPr lang="ru-RU" sz="1500" dirty="0" smtClean="0"/>
                <a:t>1. «Компенсирующая</a:t>
              </a:r>
              <a:r>
                <a:rPr lang="ru-RU" sz="1500" dirty="0"/>
                <a:t>» субсидия</a:t>
              </a: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9755" y="1165388"/>
            <a:ext cx="635440" cy="825881"/>
          </a:xfrm>
          <a:prstGeom prst="rect">
            <a:avLst/>
          </a:prstGeom>
        </p:spPr>
      </p:pic>
      <p:grpSp>
        <p:nvGrpSpPr>
          <p:cNvPr id="23" name="Группа 22"/>
          <p:cNvGrpSpPr/>
          <p:nvPr/>
        </p:nvGrpSpPr>
        <p:grpSpPr>
          <a:xfrm>
            <a:off x="8770999" y="1258825"/>
            <a:ext cx="3043350" cy="897109"/>
            <a:chOff x="685326" y="1585571"/>
            <a:chExt cx="3642558" cy="889206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685326" y="1585571"/>
              <a:ext cx="3642558" cy="889206"/>
            </a:xfrm>
            <a:prstGeom prst="rect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TextBox 24"/>
            <p:cNvSpPr txBox="1"/>
            <p:nvPr/>
          </p:nvSpPr>
          <p:spPr>
            <a:xfrm>
              <a:off x="749487" y="1585571"/>
              <a:ext cx="3578397" cy="88920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2289" tIns="57150" rIns="57150" bIns="57150" numCol="1" spcCol="1270" anchor="ctr" anchorCtr="0">
              <a:noAutofit/>
            </a:bodyPr>
            <a:lstStyle/>
            <a:p>
              <a:pPr marL="85725" lvl="0" defTabSz="666750">
                <a:lnSpc>
                  <a:spcPct val="90000"/>
                </a:lnSpc>
                <a:spcAft>
                  <a:spcPct val="35000"/>
                </a:spcAft>
              </a:pPr>
              <a:r>
                <a:rPr lang="ru-RU" sz="1500" dirty="0" smtClean="0"/>
                <a:t>3. Федеральное </a:t>
              </a:r>
              <a:r>
                <a:rPr lang="ru-RU" sz="1500" dirty="0"/>
                <a:t>льготное кредитование</a:t>
              </a: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5504293" y="1258825"/>
            <a:ext cx="3066108" cy="897109"/>
            <a:chOff x="685326" y="1585571"/>
            <a:chExt cx="3642558" cy="889206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685326" y="1585571"/>
              <a:ext cx="3642558" cy="889206"/>
            </a:xfrm>
            <a:prstGeom prst="rect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8" name="TextBox 27"/>
            <p:cNvSpPr txBox="1"/>
            <p:nvPr/>
          </p:nvSpPr>
          <p:spPr>
            <a:xfrm>
              <a:off x="900547" y="1585571"/>
              <a:ext cx="3427337" cy="88920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2289" tIns="57150" rIns="57150" bIns="57150" numCol="1" spcCol="1270" anchor="ctr" anchorCtr="0">
              <a:noAutofit/>
            </a:bodyPr>
            <a:lstStyle/>
            <a:p>
              <a:pPr marL="85725" lvl="0" defTabSz="666750">
                <a:lnSpc>
                  <a:spcPct val="90000"/>
                </a:lnSpc>
                <a:spcAft>
                  <a:spcPct val="35000"/>
                </a:spcAft>
              </a:pPr>
              <a:r>
                <a:rPr lang="ru-RU" sz="1500" dirty="0" smtClean="0"/>
                <a:t>2. «Стимулирующая</a:t>
              </a:r>
              <a:r>
                <a:rPr lang="ru-RU" sz="1500" dirty="0"/>
                <a:t>» </a:t>
              </a:r>
              <a:r>
                <a:rPr lang="ru-RU" sz="1500" dirty="0" smtClean="0"/>
                <a:t>субсидия</a:t>
              </a:r>
              <a:endParaRPr lang="ru-RU" sz="1500" dirty="0"/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9420" y="1240744"/>
            <a:ext cx="685185" cy="675171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707410" y="1258826"/>
            <a:ext cx="663535" cy="620925"/>
          </a:xfrm>
          <a:prstGeom prst="rect">
            <a:avLst/>
          </a:prstGeom>
          <a:blipFill rotWithShape="1">
            <a:blip r:embed="rId5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4" name="Группа 3"/>
          <p:cNvGrpSpPr/>
          <p:nvPr/>
        </p:nvGrpSpPr>
        <p:grpSpPr>
          <a:xfrm>
            <a:off x="2214665" y="2291195"/>
            <a:ext cx="3090980" cy="996220"/>
            <a:chOff x="5479421" y="2263791"/>
            <a:chExt cx="3090980" cy="996220"/>
          </a:xfrm>
        </p:grpSpPr>
        <p:grpSp>
          <p:nvGrpSpPr>
            <p:cNvPr id="29" name="Группа 28"/>
            <p:cNvGrpSpPr/>
            <p:nvPr/>
          </p:nvGrpSpPr>
          <p:grpSpPr>
            <a:xfrm>
              <a:off x="5539806" y="2409300"/>
              <a:ext cx="3030595" cy="850711"/>
              <a:chOff x="685326" y="1585571"/>
              <a:chExt cx="3642558" cy="889206"/>
            </a:xfrm>
          </p:grpSpPr>
          <p:sp>
            <p:nvSpPr>
              <p:cNvPr id="30" name="Прямоугольник 29"/>
              <p:cNvSpPr/>
              <p:nvPr/>
            </p:nvSpPr>
            <p:spPr>
              <a:xfrm>
                <a:off x="685326" y="1585571"/>
                <a:ext cx="3642558" cy="889206"/>
              </a:xfrm>
              <a:prstGeom prst="rect">
                <a:avLst/>
              </a:prstGeom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1" name="TextBox 30"/>
              <p:cNvSpPr txBox="1"/>
              <p:nvPr/>
            </p:nvSpPr>
            <p:spPr>
              <a:xfrm>
                <a:off x="685326" y="1585571"/>
                <a:ext cx="3642558" cy="88920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602289" tIns="57150" rIns="57150" bIns="57150" numCol="1" spcCol="1270" anchor="ctr" anchorCtr="0">
                <a:noAutofit/>
              </a:bodyPr>
              <a:lstStyle/>
              <a:p>
                <a:pPr marL="85725" lvl="0" defTabSz="666750">
                  <a:lnSpc>
                    <a:spcPct val="90000"/>
                  </a:lnSpc>
                  <a:spcAft>
                    <a:spcPct val="35000"/>
                  </a:spcAft>
                </a:pPr>
                <a:r>
                  <a:rPr lang="ru-RU" sz="1500" dirty="0" smtClean="0"/>
                  <a:t>4. Возмещение прямых </a:t>
                </a:r>
                <a:r>
                  <a:rPr lang="ru-RU" sz="1500" dirty="0"/>
                  <a:t>понесенных затрат на создание и модернизацию объектов АПК</a:t>
                </a:r>
              </a:p>
            </p:txBody>
          </p:sp>
        </p:grp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479421" y="2263791"/>
              <a:ext cx="596639" cy="627847"/>
            </a:xfrm>
            <a:prstGeom prst="rect">
              <a:avLst/>
            </a:prstGeom>
          </p:spPr>
        </p:pic>
      </p:grpSp>
      <p:grpSp>
        <p:nvGrpSpPr>
          <p:cNvPr id="21" name="Группа 20"/>
          <p:cNvGrpSpPr/>
          <p:nvPr/>
        </p:nvGrpSpPr>
        <p:grpSpPr>
          <a:xfrm>
            <a:off x="5479420" y="2326448"/>
            <a:ext cx="3081336" cy="960967"/>
            <a:chOff x="8733013" y="2301442"/>
            <a:chExt cx="3081336" cy="960967"/>
          </a:xfrm>
        </p:grpSpPr>
        <p:grpSp>
          <p:nvGrpSpPr>
            <p:cNvPr id="32" name="Группа 31"/>
            <p:cNvGrpSpPr/>
            <p:nvPr/>
          </p:nvGrpSpPr>
          <p:grpSpPr>
            <a:xfrm>
              <a:off x="8783754" y="2406390"/>
              <a:ext cx="3030595" cy="856019"/>
              <a:chOff x="685326" y="1585571"/>
              <a:chExt cx="3642558" cy="889206"/>
            </a:xfrm>
          </p:grpSpPr>
          <p:sp>
            <p:nvSpPr>
              <p:cNvPr id="33" name="Прямоугольник 32"/>
              <p:cNvSpPr/>
              <p:nvPr/>
            </p:nvSpPr>
            <p:spPr>
              <a:xfrm>
                <a:off x="685326" y="1585571"/>
                <a:ext cx="3642558" cy="889206"/>
              </a:xfrm>
              <a:prstGeom prst="rect">
                <a:avLst/>
              </a:prstGeom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4" name="TextBox 33"/>
              <p:cNvSpPr txBox="1"/>
              <p:nvPr/>
            </p:nvSpPr>
            <p:spPr>
              <a:xfrm>
                <a:off x="685326" y="1585571"/>
                <a:ext cx="3642558" cy="88920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602289" tIns="57150" rIns="57150" bIns="57150" numCol="1" spcCol="1270" anchor="ctr" anchorCtr="0">
                <a:noAutofit/>
              </a:bodyPr>
              <a:lstStyle/>
              <a:p>
                <a:pPr marL="85725" lvl="0" defTabSz="666750">
                  <a:lnSpc>
                    <a:spcPct val="90000"/>
                  </a:lnSpc>
                  <a:spcAft>
                    <a:spcPct val="35000"/>
                  </a:spcAft>
                </a:pPr>
                <a:r>
                  <a:rPr lang="ru-RU" sz="1500" dirty="0" smtClean="0"/>
                  <a:t>5. Эффективное вовлечение в оборот сельхозземель (мелиорация)</a:t>
                </a:r>
                <a:endParaRPr lang="ru-RU" sz="1500" dirty="0"/>
              </a:p>
            </p:txBody>
          </p:sp>
        </p:grpSp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733013" y="2301442"/>
              <a:ext cx="637932" cy="621887"/>
            </a:xfrm>
            <a:prstGeom prst="rect">
              <a:avLst/>
            </a:prstGeom>
          </p:spPr>
        </p:pic>
      </p:grpSp>
      <p:grpSp>
        <p:nvGrpSpPr>
          <p:cNvPr id="38" name="Группа 37"/>
          <p:cNvGrpSpPr/>
          <p:nvPr/>
        </p:nvGrpSpPr>
        <p:grpSpPr>
          <a:xfrm>
            <a:off x="8804179" y="3583298"/>
            <a:ext cx="3030595" cy="827509"/>
            <a:chOff x="685326" y="1732844"/>
            <a:chExt cx="3642558" cy="741933"/>
          </a:xfrm>
        </p:grpSpPr>
        <p:sp>
          <p:nvSpPr>
            <p:cNvPr id="39" name="Прямоугольник 38"/>
            <p:cNvSpPr/>
            <p:nvPr/>
          </p:nvSpPr>
          <p:spPr>
            <a:xfrm>
              <a:off x="685326" y="1732844"/>
              <a:ext cx="3642558" cy="741933"/>
            </a:xfrm>
            <a:prstGeom prst="rect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0" name="TextBox 39"/>
            <p:cNvSpPr txBox="1"/>
            <p:nvPr/>
          </p:nvSpPr>
          <p:spPr>
            <a:xfrm>
              <a:off x="685326" y="1732844"/>
              <a:ext cx="3642558" cy="62652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2289" tIns="57150" rIns="57150" bIns="57150" numCol="1" spcCol="1270" anchor="ctr" anchorCtr="0">
              <a:noAutofit/>
            </a:bodyPr>
            <a:lstStyle/>
            <a:p>
              <a:pPr marL="85725" lvl="0" defTabSz="666750">
                <a:lnSpc>
                  <a:spcPct val="90000"/>
                </a:lnSpc>
                <a:spcAft>
                  <a:spcPct val="35000"/>
                </a:spcAft>
              </a:pPr>
              <a:r>
                <a:rPr lang="ru-RU" sz="1500" dirty="0" smtClean="0"/>
                <a:t>9. Субсидии производителям картофеля и овощей</a:t>
              </a:r>
              <a:endParaRPr lang="ru-RU" sz="1500" dirty="0"/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2306137" y="4576312"/>
            <a:ext cx="3066107" cy="940477"/>
            <a:chOff x="5532332" y="3470517"/>
            <a:chExt cx="3066107" cy="940477"/>
          </a:xfrm>
        </p:grpSpPr>
        <p:grpSp>
          <p:nvGrpSpPr>
            <p:cNvPr id="41" name="Группа 40"/>
            <p:cNvGrpSpPr/>
            <p:nvPr/>
          </p:nvGrpSpPr>
          <p:grpSpPr>
            <a:xfrm>
              <a:off x="5550088" y="3560097"/>
              <a:ext cx="3048351" cy="850897"/>
              <a:chOff x="685326" y="1585377"/>
              <a:chExt cx="3663899" cy="889400"/>
            </a:xfrm>
          </p:grpSpPr>
          <p:sp>
            <p:nvSpPr>
              <p:cNvPr id="42" name="Прямоугольник 41"/>
              <p:cNvSpPr/>
              <p:nvPr/>
            </p:nvSpPr>
            <p:spPr>
              <a:xfrm>
                <a:off x="685326" y="1585571"/>
                <a:ext cx="3642558" cy="889206"/>
              </a:xfrm>
              <a:prstGeom prst="rect">
                <a:avLst/>
              </a:prstGeom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43" name="TextBox 42"/>
              <p:cNvSpPr txBox="1"/>
              <p:nvPr/>
            </p:nvSpPr>
            <p:spPr>
              <a:xfrm>
                <a:off x="706667" y="1585377"/>
                <a:ext cx="3642558" cy="88920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602289" tIns="57150" rIns="57150" bIns="57150" numCol="1" spcCol="1270" anchor="ctr" anchorCtr="0">
                <a:noAutofit/>
              </a:bodyPr>
              <a:lstStyle/>
              <a:p>
                <a:pPr marL="85725" lvl="0" defTabSz="666750">
                  <a:lnSpc>
                    <a:spcPct val="90000"/>
                  </a:lnSpc>
                  <a:spcAft>
                    <a:spcPct val="35000"/>
                  </a:spcAft>
                </a:pPr>
                <a:r>
                  <a:rPr lang="ru-RU" sz="1500" dirty="0" smtClean="0"/>
                  <a:t>10. Федеральный </a:t>
                </a:r>
                <a:r>
                  <a:rPr lang="ru-RU" sz="1500" dirty="0"/>
                  <a:t>проект «Экспорт продукции агропромышленного комплекса»</a:t>
                </a:r>
              </a:p>
            </p:txBody>
          </p:sp>
        </p:grp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532332" y="3470517"/>
              <a:ext cx="689002" cy="632591"/>
            </a:xfrm>
            <a:prstGeom prst="rect">
              <a:avLst/>
            </a:prstGeom>
          </p:spPr>
        </p:pic>
      </p:grpSp>
      <p:grpSp>
        <p:nvGrpSpPr>
          <p:cNvPr id="48" name="Группа 47"/>
          <p:cNvGrpSpPr/>
          <p:nvPr/>
        </p:nvGrpSpPr>
        <p:grpSpPr>
          <a:xfrm>
            <a:off x="2306137" y="3554595"/>
            <a:ext cx="3030595" cy="850711"/>
            <a:chOff x="685326" y="1585571"/>
            <a:chExt cx="3642558" cy="889206"/>
          </a:xfrm>
        </p:grpSpPr>
        <p:sp>
          <p:nvSpPr>
            <p:cNvPr id="49" name="Прямоугольник 48"/>
            <p:cNvSpPr/>
            <p:nvPr/>
          </p:nvSpPr>
          <p:spPr>
            <a:xfrm>
              <a:off x="685326" y="1585571"/>
              <a:ext cx="3642558" cy="889206"/>
            </a:xfrm>
            <a:prstGeom prst="rect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0" name="TextBox 49"/>
            <p:cNvSpPr txBox="1"/>
            <p:nvPr/>
          </p:nvSpPr>
          <p:spPr>
            <a:xfrm>
              <a:off x="685326" y="1585571"/>
              <a:ext cx="3642558" cy="88920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2289" tIns="57150" rIns="57150" bIns="57150" numCol="1" spcCol="1270" anchor="ctr" anchorCtr="0">
              <a:noAutofit/>
            </a:bodyPr>
            <a:lstStyle/>
            <a:p>
              <a:pPr marL="85725" lvl="0" defTabSz="666750">
                <a:lnSpc>
                  <a:spcPct val="90000"/>
                </a:lnSpc>
                <a:spcAft>
                  <a:spcPct val="35000"/>
                </a:spcAft>
              </a:pPr>
              <a:r>
                <a:rPr lang="ru-RU" sz="1500" dirty="0" smtClean="0"/>
                <a:t>7. Федеральный </a:t>
              </a:r>
              <a:r>
                <a:rPr lang="ru-RU" sz="1500" dirty="0"/>
                <a:t>проект «Акселерация субъектов малого и среднего предпринимательства»</a:t>
              </a:r>
            </a:p>
          </p:txBody>
        </p:sp>
      </p:grpSp>
      <p:pic>
        <p:nvPicPr>
          <p:cNvPr id="14" name="Рисунок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79755" y="3453364"/>
            <a:ext cx="779872" cy="657382"/>
          </a:xfrm>
          <a:prstGeom prst="rect">
            <a:avLst/>
          </a:prstGeom>
        </p:spPr>
      </p:pic>
      <p:grpSp>
        <p:nvGrpSpPr>
          <p:cNvPr id="20" name="Группа 19"/>
          <p:cNvGrpSpPr/>
          <p:nvPr/>
        </p:nvGrpSpPr>
        <p:grpSpPr>
          <a:xfrm>
            <a:off x="5493616" y="4418656"/>
            <a:ext cx="4087159" cy="1097947"/>
            <a:chOff x="2221653" y="5546513"/>
            <a:chExt cx="4087159" cy="1097947"/>
          </a:xfrm>
        </p:grpSpPr>
        <p:grpSp>
          <p:nvGrpSpPr>
            <p:cNvPr id="57" name="Группа 56"/>
            <p:cNvGrpSpPr/>
            <p:nvPr/>
          </p:nvGrpSpPr>
          <p:grpSpPr>
            <a:xfrm>
              <a:off x="2306137" y="5793749"/>
              <a:ext cx="4002675" cy="850711"/>
              <a:chOff x="685326" y="1585571"/>
              <a:chExt cx="3642558" cy="889206"/>
            </a:xfrm>
            <a:solidFill>
              <a:schemeClr val="bg1"/>
            </a:solidFill>
          </p:grpSpPr>
          <p:sp>
            <p:nvSpPr>
              <p:cNvPr id="58" name="Прямоугольник 57"/>
              <p:cNvSpPr/>
              <p:nvPr/>
            </p:nvSpPr>
            <p:spPr>
              <a:xfrm>
                <a:off x="685326" y="1585571"/>
                <a:ext cx="3642558" cy="889206"/>
              </a:xfrm>
              <a:prstGeom prst="rect">
                <a:avLst/>
              </a:prstGeom>
              <a:grpFill/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59" name="TextBox 58"/>
              <p:cNvSpPr txBox="1"/>
              <p:nvPr/>
            </p:nvSpPr>
            <p:spPr>
              <a:xfrm>
                <a:off x="791212" y="1690273"/>
                <a:ext cx="3536671" cy="784504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602289" tIns="57150" rIns="57150" bIns="57150" numCol="1" spcCol="1270" anchor="ctr" anchorCtr="0">
                <a:noAutofit/>
              </a:bodyPr>
              <a:lstStyle/>
              <a:p>
                <a:pPr marL="85725" lvl="0" defTabSz="666750">
                  <a:lnSpc>
                    <a:spcPct val="90000"/>
                  </a:lnSpc>
                  <a:spcAft>
                    <a:spcPct val="35000"/>
                  </a:spcAft>
                </a:pPr>
                <a:r>
                  <a:rPr lang="ru-RU" sz="1500" dirty="0"/>
                  <a:t>Областные меры государственной поддержки</a:t>
                </a:r>
              </a:p>
            </p:txBody>
          </p:sp>
        </p:grp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221653" y="5546513"/>
              <a:ext cx="725220" cy="806565"/>
            </a:xfrm>
            <a:prstGeom prst="rect">
              <a:avLst/>
            </a:prstGeom>
          </p:spPr>
        </p:pic>
      </p:grpSp>
      <p:grpSp>
        <p:nvGrpSpPr>
          <p:cNvPr id="12" name="Группа 11"/>
          <p:cNvGrpSpPr/>
          <p:nvPr/>
        </p:nvGrpSpPr>
        <p:grpSpPr>
          <a:xfrm>
            <a:off x="8609699" y="2346474"/>
            <a:ext cx="3172746" cy="950598"/>
            <a:chOff x="2132899" y="2301442"/>
            <a:chExt cx="3172746" cy="950598"/>
          </a:xfrm>
        </p:grpSpPr>
        <p:grpSp>
          <p:nvGrpSpPr>
            <p:cNvPr id="35" name="Группа 34"/>
            <p:cNvGrpSpPr/>
            <p:nvPr/>
          </p:nvGrpSpPr>
          <p:grpSpPr>
            <a:xfrm>
              <a:off x="2275571" y="2406390"/>
              <a:ext cx="3030074" cy="845650"/>
              <a:chOff x="685326" y="1585571"/>
              <a:chExt cx="3642558" cy="889206"/>
            </a:xfrm>
          </p:grpSpPr>
          <p:sp>
            <p:nvSpPr>
              <p:cNvPr id="36" name="Прямоугольник 35"/>
              <p:cNvSpPr/>
              <p:nvPr/>
            </p:nvSpPr>
            <p:spPr>
              <a:xfrm>
                <a:off x="685326" y="1585571"/>
                <a:ext cx="3642558" cy="889206"/>
              </a:xfrm>
              <a:prstGeom prst="rect">
                <a:avLst/>
              </a:prstGeom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7" name="TextBox 36"/>
              <p:cNvSpPr txBox="1"/>
              <p:nvPr/>
            </p:nvSpPr>
            <p:spPr>
              <a:xfrm>
                <a:off x="685326" y="1585571"/>
                <a:ext cx="3642558" cy="88920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602289" tIns="57150" rIns="57150" bIns="57150" numCol="1" spcCol="1270" anchor="ctr" anchorCtr="0">
                <a:noAutofit/>
              </a:bodyPr>
              <a:lstStyle/>
              <a:p>
                <a:pPr marL="85725" lvl="0" defTabSz="666750">
                  <a:lnSpc>
                    <a:spcPct val="90000"/>
                  </a:lnSpc>
                  <a:spcAft>
                    <a:spcPct val="35000"/>
                  </a:spcAft>
                </a:pPr>
                <a:r>
                  <a:rPr lang="ru-RU" sz="1500" dirty="0"/>
                  <a:t>6</a:t>
                </a:r>
                <a:r>
                  <a:rPr lang="ru-RU" sz="1500" dirty="0" smtClean="0"/>
                  <a:t>. Субсидии производителям зерновых культур</a:t>
                </a:r>
                <a:endParaRPr lang="ru-RU" sz="1500" dirty="0"/>
              </a:p>
            </p:txBody>
          </p:sp>
        </p:grpSp>
        <p:pic>
          <p:nvPicPr>
            <p:cNvPr id="72706" name="Picture 2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2899" y="2301442"/>
              <a:ext cx="729153" cy="7004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72707" name="Picture 3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11" r="14703"/>
          <a:stretch/>
        </p:blipFill>
        <p:spPr bwMode="auto">
          <a:xfrm>
            <a:off x="5479420" y="3339316"/>
            <a:ext cx="710452" cy="659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1276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Місце для номера слайда 4"/>
          <p:cNvSpPr>
            <a:spLocks noGrp="1"/>
          </p:cNvSpPr>
          <p:nvPr>
            <p:ph type="sldNum" sz="quarter" idx="13"/>
          </p:nvPr>
        </p:nvSpPr>
        <p:spPr bwMode="auto">
          <a:xfrm>
            <a:off x="8824913" y="6308725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dirty="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91178E7B-9E7B-4DFA-86B9-D010B9D7B3A7}" type="slidenum">
              <a:rPr lang="uk-UA" altLang="ru-RU" sz="1600" smtClean="0">
                <a:solidFill>
                  <a:schemeClr val="accent1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30</a:t>
            </a:fld>
            <a:endParaRPr lang="uk-UA" altLang="ru-RU" sz="1600" dirty="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dirty="0" smtClean="0">
              <a:solidFill>
                <a:schemeClr val="accent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681163" y="485775"/>
            <a:ext cx="7499350" cy="1143000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ru-RU" sz="2400" b="1" dirty="0">
              <a:solidFill>
                <a:schemeClr val="accent5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2014374" y="692696"/>
          <a:ext cx="9073008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33957270"/>
              </p:ext>
            </p:extLst>
          </p:nvPr>
        </p:nvGraphicFramePr>
        <p:xfrm>
          <a:off x="2822370" y="476271"/>
          <a:ext cx="7128792" cy="379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55302" name="TextBox 7"/>
          <p:cNvSpPr txBox="1">
            <a:spLocks noChangeArrowheads="1"/>
          </p:cNvSpPr>
          <p:nvPr/>
        </p:nvSpPr>
        <p:spPr bwMode="auto">
          <a:xfrm>
            <a:off x="3398376" y="107096"/>
            <a:ext cx="568085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000" dirty="0">
                <a:latin typeface="Arial" panose="020B0604020202020204" pitchFamily="34" charset="0"/>
              </a:rPr>
              <a:t>1. РАЗВИТИЕ МОЛОЧНОГО СКОТОВОДСТВА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462866"/>
              </p:ext>
            </p:extLst>
          </p:nvPr>
        </p:nvGraphicFramePr>
        <p:xfrm>
          <a:off x="2139951" y="895983"/>
          <a:ext cx="8937625" cy="47674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104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233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1365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3003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5950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17055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Строительство/</a:t>
                      </a:r>
                    </a:p>
                    <a:p>
                      <a:pPr algn="ctr"/>
                      <a:r>
                        <a:rPr lang="ru-RU" sz="1000" baseline="0" dirty="0" smtClean="0"/>
                        <a:t>реконструкция</a:t>
                      </a:r>
                      <a:endParaRPr lang="ru-RU" sz="10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Мощность объекта</a:t>
                      </a:r>
                      <a:endParaRPr lang="ru-RU" sz="10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Размер субсидии на скотоместо, тыс. руб.</a:t>
                      </a:r>
                      <a:endParaRPr lang="ru-RU" sz="10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Срок строительства</a:t>
                      </a:r>
                      <a:endParaRPr lang="ru-RU" sz="10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Предельный размер возмещения из бюджета</a:t>
                      </a:r>
                      <a:endParaRPr lang="ru-RU" sz="1000" dirty="0"/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9766">
                <a:tc rowSpan="6">
                  <a:txBody>
                    <a:bodyPr/>
                    <a:lstStyle/>
                    <a:p>
                      <a:r>
                        <a:rPr lang="ru-RU" sz="1000" dirty="0" smtClean="0"/>
                        <a:t>Строительство животноводческих объектов по производству молока </a:t>
                      </a:r>
                      <a:r>
                        <a:rPr lang="en-US" sz="1000" dirty="0" smtClean="0"/>
                        <a:t>&lt;*&gt;</a:t>
                      </a:r>
                      <a:endParaRPr lang="ru-RU" sz="10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До 250</a:t>
                      </a:r>
                      <a:r>
                        <a:rPr lang="ru-RU" sz="1000" baseline="0" dirty="0" smtClean="0"/>
                        <a:t> голов дойного стада КРС</a:t>
                      </a:r>
                      <a:endParaRPr lang="ru-RU" sz="10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70</a:t>
                      </a:r>
                      <a:endParaRPr lang="ru-RU" sz="10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 smtClean="0"/>
                        <a:t>1 год</a:t>
                      </a:r>
                      <a:endParaRPr lang="ru-RU" sz="1000" dirty="0"/>
                    </a:p>
                  </a:txBody>
                  <a:tcPr marL="36000" marR="36000" marT="36000" marB="36000" anchor="ctr"/>
                </a:tc>
                <a:tc rowSpan="10">
                  <a:txBody>
                    <a:bodyPr/>
                    <a:lstStyle/>
                    <a:p>
                      <a:pPr algn="l"/>
                      <a:r>
                        <a:rPr lang="ru-RU" sz="1000" dirty="0" smtClean="0"/>
                        <a:t>50% от затраченных средств, но не более 50% сметной стоимости строительства (реконструкции) животноводческого объекта</a:t>
                      </a:r>
                    </a:p>
                    <a:p>
                      <a:pPr algn="l"/>
                      <a:endParaRPr lang="ru-RU" sz="1000" dirty="0" smtClean="0"/>
                    </a:p>
                    <a:p>
                      <a:pPr algn="l"/>
                      <a:endParaRPr lang="ru-RU" sz="1000" dirty="0"/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9766">
                <a:tc v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От 251 до 399 голов дойного стада КРС</a:t>
                      </a:r>
                      <a:endParaRPr lang="ru-RU" sz="10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80</a:t>
                      </a:r>
                      <a:endParaRPr lang="ru-RU" sz="10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 smtClean="0"/>
                        <a:t>1,5 года</a:t>
                      </a:r>
                      <a:endParaRPr lang="ru-RU" sz="1000" dirty="0"/>
                    </a:p>
                  </a:txBody>
                  <a:tcPr marL="36000" marR="36000" marT="36000" marB="36000" anchor="ctr"/>
                </a:tc>
                <a:tc v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9766">
                <a:tc v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От 400 до 599 голов дойного стада КРС</a:t>
                      </a:r>
                      <a:endParaRPr lang="ru-RU" sz="10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120</a:t>
                      </a:r>
                      <a:endParaRPr lang="ru-RU" sz="10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 smtClean="0"/>
                        <a:t>2 года</a:t>
                      </a:r>
                      <a:endParaRPr lang="ru-RU" sz="1000" dirty="0"/>
                    </a:p>
                  </a:txBody>
                  <a:tcPr marL="36000" marR="36000" marT="36000" marB="36000" anchor="ctr"/>
                </a:tc>
                <a:tc v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9766">
                <a:tc v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От</a:t>
                      </a:r>
                      <a:r>
                        <a:rPr lang="ru-RU" sz="1000" baseline="0" dirty="0" smtClean="0"/>
                        <a:t> 600 до 799 голов дойного стада КРС</a:t>
                      </a:r>
                      <a:endParaRPr lang="ru-RU" sz="10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140</a:t>
                      </a:r>
                      <a:endParaRPr lang="ru-RU" sz="10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 smtClean="0"/>
                        <a:t>2 года</a:t>
                      </a:r>
                      <a:endParaRPr lang="ru-RU" sz="1000" dirty="0"/>
                    </a:p>
                  </a:txBody>
                  <a:tcPr marL="36000" marR="36000" marT="36000" marB="36000" anchor="ctr"/>
                </a:tc>
                <a:tc v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6751">
                <a:tc v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Более 800 голов дойного стада КРС</a:t>
                      </a:r>
                      <a:endParaRPr lang="ru-RU" sz="10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160</a:t>
                      </a:r>
                      <a:endParaRPr lang="ru-RU" sz="10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 smtClean="0"/>
                        <a:t>2,5 года–</a:t>
                      </a:r>
                      <a:r>
                        <a:rPr lang="ru-RU" sz="1000" baseline="0" dirty="0" smtClean="0"/>
                        <a:t>до 999 гол.</a:t>
                      </a:r>
                    </a:p>
                    <a:p>
                      <a:pPr algn="l"/>
                      <a:r>
                        <a:rPr lang="ru-RU" sz="1000" baseline="0" dirty="0" smtClean="0"/>
                        <a:t>3,5 года–от 1000 гол.</a:t>
                      </a:r>
                      <a:endParaRPr lang="ru-RU" sz="1000" dirty="0"/>
                    </a:p>
                  </a:txBody>
                  <a:tcPr marL="36000" marR="36000" marT="36000" marB="36000" anchor="ctr"/>
                </a:tc>
                <a:tc v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24895">
                <a:tc v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 marL="91439" marR="91439" marT="45690" marB="45690"/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Мелкого рогатого скота от 500 гол.</a:t>
                      </a:r>
                      <a:endParaRPr lang="ru-RU" sz="10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25</a:t>
                      </a:r>
                      <a:endParaRPr lang="ru-RU" sz="10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 smtClean="0"/>
                        <a:t>1 год</a:t>
                      </a:r>
                      <a:endParaRPr lang="ru-RU" sz="1000" dirty="0"/>
                    </a:p>
                  </a:txBody>
                  <a:tcPr marL="36000" marR="36000" marT="36000" marB="3600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7995022"/>
                  </a:ext>
                </a:extLst>
              </a:tr>
              <a:tr h="452748">
                <a:tc gridSpan="2">
                  <a:txBody>
                    <a:bodyPr/>
                    <a:lstStyle/>
                    <a:p>
                      <a:r>
                        <a:rPr lang="ru-RU" sz="1000" dirty="0" smtClean="0"/>
                        <a:t>Строительство животноводческого помещения для содержания сухостойных коров, в том числе родильных отделений, помещений для выращивания ремонтного молодняка КРС, помещений для содержания быков-производителей</a:t>
                      </a:r>
                      <a:endParaRPr lang="ru-RU" sz="1000" dirty="0"/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30</a:t>
                      </a:r>
                      <a:endParaRPr lang="ru-RU" sz="10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 smtClean="0"/>
                        <a:t>1 год</a:t>
                      </a:r>
                      <a:endParaRPr lang="ru-RU" sz="1000" dirty="0"/>
                    </a:p>
                  </a:txBody>
                  <a:tcPr marL="36000" marR="36000" marT="36000" marB="3600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18361710"/>
                  </a:ext>
                </a:extLst>
              </a:tr>
              <a:tr h="305831">
                <a:tc gridSpan="2">
                  <a:txBody>
                    <a:bodyPr/>
                    <a:lstStyle/>
                    <a:p>
                      <a:r>
                        <a:rPr lang="ru-RU" sz="1000" dirty="0" smtClean="0"/>
                        <a:t>Реконструкция животноводческого помещения для содержания дойного стада КРС</a:t>
                      </a:r>
                      <a:r>
                        <a:rPr lang="ru-RU" sz="1000" baseline="0" dirty="0" smtClean="0"/>
                        <a:t> с заменой доильного оборудования</a:t>
                      </a:r>
                      <a:endParaRPr lang="ru-RU" sz="1000" dirty="0"/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40</a:t>
                      </a:r>
                      <a:endParaRPr lang="ru-RU" sz="10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 smtClean="0"/>
                        <a:t>1 год – до 250 гол.</a:t>
                      </a:r>
                    </a:p>
                    <a:p>
                      <a:pPr algn="l"/>
                      <a:r>
                        <a:rPr lang="ru-RU" sz="1000" dirty="0" smtClean="0"/>
                        <a:t>2 года – более 250 гол.</a:t>
                      </a:r>
                      <a:endParaRPr lang="ru-RU" sz="1000" dirty="0"/>
                    </a:p>
                  </a:txBody>
                  <a:tcPr marL="36000" marR="36000" marT="36000" marB="36000" anchor="ctr"/>
                </a:tc>
                <a:tc v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40397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Реконструкция животноводческого помещения для содержания дойного стада без замены доильного оборудования</a:t>
                      </a: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35</a:t>
                      </a:r>
                      <a:endParaRPr lang="ru-RU" sz="10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 smtClean="0"/>
                        <a:t>1 год</a:t>
                      </a:r>
                      <a:endParaRPr lang="ru-RU" sz="1000" dirty="0"/>
                    </a:p>
                  </a:txBody>
                  <a:tcPr marL="36000" marR="36000" marT="36000" marB="36000" anchor="ctr"/>
                </a:tc>
                <a:tc v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3410">
                <a:tc gridSpan="2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Реконструкция животноводческого для содержания сухостойных коров, в том числе родильных отделений, помещений для содержания быков-производителей и помещений для выращивания ремонтного молодняка крупного рогатого скота</a:t>
                      </a: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25</a:t>
                      </a:r>
                      <a:endParaRPr lang="ru-RU" sz="10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 smtClean="0"/>
                        <a:t>1 год</a:t>
                      </a:r>
                      <a:endParaRPr lang="ru-RU" sz="1000" dirty="0"/>
                    </a:p>
                  </a:txBody>
                  <a:tcPr marL="36000" marR="36000" marT="36000" marB="36000" anchor="ctr"/>
                </a:tc>
                <a:tc v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3410">
                <a:tc gridSpan="2">
                  <a:txBody>
                    <a:bodyPr/>
                    <a:lstStyle/>
                    <a:p>
                      <a:r>
                        <a:rPr lang="ru-RU" sz="1000" smtClean="0"/>
                        <a:t>Реконструкции животноводческих объектов для содержания дойного стада мелкого рогатого скота от 500 гол.</a:t>
                      </a:r>
                      <a:endParaRPr lang="ru-RU" sz="1000" dirty="0" smtClean="0"/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15</a:t>
                      </a:r>
                      <a:endParaRPr lang="ru-RU" sz="10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 smtClean="0"/>
                        <a:t>1 год</a:t>
                      </a:r>
                    </a:p>
                    <a:p>
                      <a:pPr algn="l"/>
                      <a:endParaRPr lang="ru-RU" sz="10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/>
                      <a:endParaRPr lang="ru-RU" sz="1100" dirty="0"/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xmlns="" val="2623227478"/>
                  </a:ext>
                </a:extLst>
              </a:tr>
              <a:tr h="517055">
                <a:tc gridSpan="2">
                  <a:txBody>
                    <a:bodyPr/>
                    <a:lstStyle/>
                    <a:p>
                      <a:r>
                        <a:rPr lang="ru-RU" sz="1000" dirty="0" smtClean="0"/>
                        <a:t>Реконструкции животноводческих объектов для содержания мелкого рогатого скота в сухостойный период, в том числе родильных отделений и помещений для выращивания ремонтного молодняка МРС от 500 гол</a:t>
                      </a: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10</a:t>
                      </a:r>
                      <a:endParaRPr lang="ru-RU" sz="10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1 год</a:t>
                      </a:r>
                    </a:p>
                    <a:p>
                      <a:pPr algn="l"/>
                      <a:endParaRPr lang="ru-RU" sz="1000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l"/>
                      <a:endParaRPr lang="ru-RU" sz="1100" dirty="0"/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xmlns="" val="1829021433"/>
                  </a:ext>
                </a:extLst>
              </a:tr>
            </a:tbl>
          </a:graphicData>
        </a:graphic>
      </p:graphicFrame>
      <p:sp>
        <p:nvSpPr>
          <p:cNvPr id="13" name="Скругленный прямоугольник 12"/>
          <p:cNvSpPr/>
          <p:nvPr/>
        </p:nvSpPr>
        <p:spPr>
          <a:xfrm>
            <a:off x="2139950" y="5687892"/>
            <a:ext cx="8995220" cy="1154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100" dirty="0" smtClean="0">
                <a:solidFill>
                  <a:schemeClr val="tx1"/>
                </a:solidFill>
              </a:rPr>
              <a:t>&lt;*&gt; </a:t>
            </a:r>
            <a:r>
              <a:rPr lang="ru-RU" sz="1100" dirty="0" smtClean="0">
                <a:solidFill>
                  <a:schemeClr val="tx1"/>
                </a:solidFill>
              </a:rPr>
              <a:t>Получатель </a:t>
            </a:r>
            <a:r>
              <a:rPr lang="ru-RU" sz="1100" dirty="0">
                <a:solidFill>
                  <a:schemeClr val="tx1"/>
                </a:solidFill>
              </a:rPr>
              <a:t>обязуется: </a:t>
            </a:r>
          </a:p>
          <a:p>
            <a:pPr marL="171450" indent="-171450">
              <a:buFontTx/>
              <a:buChar char="-"/>
              <a:defRPr/>
            </a:pPr>
            <a:r>
              <a:rPr lang="ru-RU" sz="1100" dirty="0">
                <a:solidFill>
                  <a:schemeClr val="tx1"/>
                </a:solidFill>
              </a:rPr>
              <a:t>увеличить поголовье дойного стада КРС не менее чем на 30% от количества голов дойного стада, предусмотренного проектной документацией, по сравнению с поголовьем дойного стада на 1 января года, в котором принято решение о включении животноводческого объекта в Перечень</a:t>
            </a:r>
          </a:p>
          <a:p>
            <a:pPr marL="171450" indent="-171450">
              <a:buFontTx/>
              <a:buChar char="-"/>
              <a:defRPr/>
            </a:pPr>
            <a:r>
              <a:rPr lang="ru-RU" sz="1100" dirty="0">
                <a:solidFill>
                  <a:schemeClr val="tx1"/>
                </a:solidFill>
              </a:rPr>
              <a:t>увеличить поголовье дойного стада МРС не менее чем до количества голов дойного стада, предусмотренного проектной документацией, в течении 2-х лет с даты получения разрешения на ввод в эксплуатацию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Місце для номера слайда 4"/>
          <p:cNvSpPr>
            <a:spLocks noGrp="1"/>
          </p:cNvSpPr>
          <p:nvPr>
            <p:ph type="sldNum" sz="quarter" idx="13"/>
          </p:nvPr>
        </p:nvSpPr>
        <p:spPr bwMode="auto">
          <a:xfrm>
            <a:off x="8824913" y="6308725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dirty="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E1A7F50-767C-44AC-854C-A9D466361315}" type="slidenum">
              <a:rPr lang="uk-UA" altLang="ru-RU" sz="1600" smtClean="0">
                <a:solidFill>
                  <a:schemeClr val="accent1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31</a:t>
            </a:fld>
            <a:endParaRPr lang="uk-UA" altLang="ru-RU" sz="1600" dirty="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dirty="0" smtClean="0">
              <a:solidFill>
                <a:schemeClr val="accent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681163" y="485775"/>
            <a:ext cx="7499350" cy="1143000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ru-RU" sz="2400" b="1" dirty="0">
              <a:solidFill>
                <a:schemeClr val="accent5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2444628" y="815798"/>
          <a:ext cx="7128792" cy="452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7351" name="TextBox 6"/>
          <p:cNvSpPr txBox="1">
            <a:spLocks noChangeArrowheads="1"/>
          </p:cNvSpPr>
          <p:nvPr/>
        </p:nvSpPr>
        <p:spPr bwMode="auto">
          <a:xfrm>
            <a:off x="3597275" y="142875"/>
            <a:ext cx="586898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Arial" panose="020B0604020202020204" pitchFamily="34" charset="0"/>
              </a:rPr>
              <a:t>2. РАЗВИТИЕ МЯСНОГО СКОТОВОДСТВА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9743716"/>
              </p:ext>
            </p:extLst>
          </p:nvPr>
        </p:nvGraphicFramePr>
        <p:xfrm>
          <a:off x="2182813" y="1341438"/>
          <a:ext cx="8907463" cy="26320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39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8753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5111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4114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07371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2418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Строительство/</a:t>
                      </a:r>
                      <a:r>
                        <a:rPr lang="ru-RU" sz="1200" baseline="0" dirty="0" smtClean="0"/>
                        <a:t>реконструкция</a:t>
                      </a:r>
                      <a:endParaRPr lang="ru-RU" sz="1200" dirty="0"/>
                    </a:p>
                  </a:txBody>
                  <a:tcPr marL="91431" marR="91431" marT="45687" marB="456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Мощность объекта</a:t>
                      </a:r>
                      <a:endParaRPr lang="ru-RU" sz="1200" dirty="0"/>
                    </a:p>
                  </a:txBody>
                  <a:tcPr marL="91431" marR="91431" marT="45687" marB="456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Размер субсидии</a:t>
                      </a:r>
                      <a:endParaRPr lang="ru-RU" sz="1200" dirty="0"/>
                    </a:p>
                  </a:txBody>
                  <a:tcPr marL="91431" marR="91431" marT="45687" marB="456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Срок строительства</a:t>
                      </a:r>
                      <a:endParaRPr lang="ru-RU" sz="1200" dirty="0"/>
                    </a:p>
                  </a:txBody>
                  <a:tcPr marL="91431" marR="91431" marT="45687" marB="456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Предельный размер возмещения из бюджета</a:t>
                      </a:r>
                      <a:endParaRPr lang="ru-RU" sz="1200" dirty="0"/>
                    </a:p>
                  </a:txBody>
                  <a:tcPr marL="91431" marR="91431" marT="45687" marB="45687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02622">
                <a:tc rowSpan="2">
                  <a:txBody>
                    <a:bodyPr/>
                    <a:lstStyle/>
                    <a:p>
                      <a:r>
                        <a:rPr lang="ru-RU" sz="1200" dirty="0" smtClean="0"/>
                        <a:t>Строительство животноводческих объектов для содержания КРС специализированных мясных пород</a:t>
                      </a:r>
                      <a:endParaRPr lang="ru-RU" sz="1200" dirty="0"/>
                    </a:p>
                  </a:txBody>
                  <a:tcPr marL="91431" marR="91431" marT="45687" marB="45687"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Более 100</a:t>
                      </a:r>
                      <a:r>
                        <a:rPr lang="ru-RU" sz="1200" baseline="0" dirty="0" smtClean="0"/>
                        <a:t> голов маточного поголовья</a:t>
                      </a:r>
                      <a:endParaRPr lang="ru-RU" sz="1200" dirty="0"/>
                    </a:p>
                  </a:txBody>
                  <a:tcPr marL="91431" marR="91431" marT="45687" marB="456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40 тыс. руб. на скотоместо маточного поголовья</a:t>
                      </a:r>
                      <a:endParaRPr lang="ru-RU" sz="1200" dirty="0"/>
                    </a:p>
                  </a:txBody>
                  <a:tcPr marL="91431" marR="91431" marT="45687" marB="45687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 год</a:t>
                      </a:r>
                      <a:endParaRPr lang="ru-RU" sz="1200" dirty="0"/>
                    </a:p>
                  </a:txBody>
                  <a:tcPr marL="91431" marR="91431" marT="45687" marB="45687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50% от затраченных средств, но не более 50% сметной стоимости строительства (реконструкции) животноводческого объекта</a:t>
                      </a:r>
                    </a:p>
                    <a:p>
                      <a:pPr algn="ctr"/>
                      <a:endParaRPr lang="ru-RU" sz="1200" dirty="0"/>
                    </a:p>
                  </a:txBody>
                  <a:tcPr marL="91431" marR="91431" marT="45687" marB="45687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02622">
                <a:tc v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До 100</a:t>
                      </a:r>
                      <a:r>
                        <a:rPr lang="ru-RU" sz="1200" baseline="0" dirty="0" smtClean="0"/>
                        <a:t> голов маточного поголовья</a:t>
                      </a:r>
                      <a:endParaRPr lang="ru-RU" sz="1200" dirty="0"/>
                    </a:p>
                  </a:txBody>
                  <a:tcPr marL="91431" marR="91431" marT="45687" marB="456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20 тыс. руб. на скотоместо маточного поголовья</a:t>
                      </a:r>
                    </a:p>
                  </a:txBody>
                  <a:tcPr marL="91431" marR="91431" marT="45687" marB="45687"/>
                </a:tc>
                <a:tc v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02622">
                <a:tc gridSpan="2">
                  <a:txBody>
                    <a:bodyPr/>
                    <a:lstStyle/>
                    <a:p>
                      <a:r>
                        <a:rPr lang="ru-RU" sz="1200" dirty="0" smtClean="0"/>
                        <a:t>Реконструкция животноводческих объектов для содержания КРС специализированных мясных пород</a:t>
                      </a:r>
                    </a:p>
                  </a:txBody>
                  <a:tcPr marL="91431" marR="91431" marT="45687" marB="45687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10 тыс. руб. на скотоместо маточного поголовья</a:t>
                      </a:r>
                    </a:p>
                  </a:txBody>
                  <a:tcPr marL="91431" marR="91431" marT="45687" marB="45687"/>
                </a:tc>
                <a:tc v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10" name="Скругленный прямоугольник 9"/>
          <p:cNvSpPr/>
          <p:nvPr/>
        </p:nvSpPr>
        <p:spPr>
          <a:xfrm>
            <a:off x="2182812" y="4181475"/>
            <a:ext cx="8866899" cy="24923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200" dirty="0">
                <a:solidFill>
                  <a:schemeClr val="tx1"/>
                </a:solidFill>
              </a:rPr>
              <a:t>1. В течение 24 месяцев после завершения строительства животноводческого объекта маточное поголовье КРС специализированных мясных пород на построенном (реконструированном) животноводческом объекте должно соответствовать количеству скотомест маточного поголовья, определенному проектной документацией, и подтверждаться актом комиссии Управления.</a:t>
            </a:r>
          </a:p>
          <a:p>
            <a:pPr>
              <a:defRPr/>
            </a:pPr>
            <a:r>
              <a:rPr lang="ru-RU" sz="1200" dirty="0">
                <a:solidFill>
                  <a:schemeClr val="tx1"/>
                </a:solidFill>
              </a:rPr>
              <a:t>2. Получатель обязан использовать построенный животноводческий объект для целей содержания маточного поголовья КРС специализированных мясных пород в течении не менее 5 лет с момента ввода указанного объекта в эксплуатацию.</a:t>
            </a:r>
          </a:p>
          <a:p>
            <a:pPr>
              <a:defRPr/>
            </a:pPr>
            <a:r>
              <a:rPr lang="ru-RU" sz="1200" dirty="0">
                <a:solidFill>
                  <a:schemeClr val="tx1"/>
                </a:solidFill>
              </a:rPr>
              <a:t>3. Получатель обязуется не снижать маточное поголовье КРС специализированных мясных пород в течении пять лет с момента ввода животноводческого объекта в эксплуатацию.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Місце для номера слайда 4"/>
          <p:cNvSpPr>
            <a:spLocks noGrp="1"/>
          </p:cNvSpPr>
          <p:nvPr>
            <p:ph type="sldNum" sz="quarter" idx="13"/>
          </p:nvPr>
        </p:nvSpPr>
        <p:spPr bwMode="auto">
          <a:xfrm>
            <a:off x="8824913" y="6308725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dirty="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0D13AD0B-3A79-44D7-B9AE-78BFA7011416}" type="slidenum">
              <a:rPr lang="uk-UA" altLang="ru-RU" sz="1600" smtClean="0">
                <a:solidFill>
                  <a:schemeClr val="accent1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32</a:t>
            </a:fld>
            <a:endParaRPr lang="uk-UA" altLang="ru-RU" sz="1600" dirty="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dirty="0" smtClean="0">
              <a:solidFill>
                <a:schemeClr val="accent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681163" y="485775"/>
            <a:ext cx="7499350" cy="1143000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ru-RU" sz="2400" b="1" dirty="0">
              <a:solidFill>
                <a:schemeClr val="accent5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4964786"/>
              </p:ext>
            </p:extLst>
          </p:nvPr>
        </p:nvGraphicFramePr>
        <p:xfrm>
          <a:off x="2144713" y="1057275"/>
          <a:ext cx="9023297" cy="475098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70469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3899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37961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36796">
                <a:tc rowSpan="2">
                  <a:txBody>
                    <a:bodyPr/>
                    <a:lstStyle/>
                    <a:p>
                      <a:pPr algn="ctr"/>
                      <a:r>
                        <a:rPr lang="ru-RU" sz="1150" dirty="0" smtClean="0"/>
                        <a:t>Оборудование и техника</a:t>
                      </a:r>
                      <a:endParaRPr lang="ru-RU" sz="1150" dirty="0"/>
                    </a:p>
                  </a:txBody>
                  <a:tcPr marL="36000" marR="36000" marT="36000" marB="3600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50" dirty="0" smtClean="0"/>
                        <a:t>Размер возмещения из областного бюджета</a:t>
                      </a:r>
                      <a:endParaRPr lang="ru-RU" sz="1150" dirty="0"/>
                    </a:p>
                  </a:txBody>
                  <a:tcPr marL="36000" marR="36000" marT="36000" marB="36000"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24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dirty="0" smtClean="0"/>
                        <a:t>Приобретение</a:t>
                      </a:r>
                      <a:r>
                        <a:rPr lang="ru-RU" sz="1150" baseline="0" dirty="0" smtClean="0"/>
                        <a:t> за собственные или заемные средства</a:t>
                      </a:r>
                      <a:endParaRPr lang="ru-RU" sz="115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dirty="0" smtClean="0"/>
                        <a:t>Приобретение</a:t>
                      </a:r>
                      <a:r>
                        <a:rPr lang="ru-RU" sz="1150" baseline="0" dirty="0" smtClean="0"/>
                        <a:t> по договору лизинга</a:t>
                      </a:r>
                      <a:endParaRPr lang="ru-RU" sz="1150" dirty="0"/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2447">
                <a:tc>
                  <a:txBody>
                    <a:bodyPr/>
                    <a:lstStyle/>
                    <a:p>
                      <a:pPr algn="l"/>
                      <a:r>
                        <a:rPr lang="ru-RU" sz="1150" dirty="0" smtClean="0"/>
                        <a:t>1. Стационарное оборудование по сушке и очистке зерна</a:t>
                      </a:r>
                      <a:endParaRPr lang="ru-RU" sz="115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dirty="0" smtClean="0"/>
                        <a:t>50% от стоимости</a:t>
                      </a:r>
                      <a:r>
                        <a:rPr lang="ru-RU" sz="1150" baseline="0" dirty="0" smtClean="0"/>
                        <a:t> (не более 7500 тыс. руб.)</a:t>
                      </a:r>
                      <a:endParaRPr lang="ru-RU" sz="115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dirty="0" smtClean="0"/>
                        <a:t>100% от первоначального взноса (</a:t>
                      </a:r>
                      <a:r>
                        <a:rPr lang="ru-RU" sz="1150" baseline="0" dirty="0" smtClean="0"/>
                        <a:t>не более </a:t>
                      </a:r>
                    </a:p>
                    <a:p>
                      <a:pPr algn="ctr"/>
                      <a:r>
                        <a:rPr lang="ru-RU" sz="1150" baseline="0" dirty="0" smtClean="0"/>
                        <a:t>7500 тыс. руб. и 50% стоимости предмета лизинга)</a:t>
                      </a:r>
                      <a:endParaRPr lang="ru-RU" sz="1150" dirty="0"/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02447">
                <a:tc>
                  <a:txBody>
                    <a:bodyPr/>
                    <a:lstStyle/>
                    <a:p>
                      <a:pPr algn="l"/>
                      <a:r>
                        <a:rPr lang="ru-RU" sz="1150" dirty="0" smtClean="0"/>
                        <a:t>2. Передвижное оборудование по сушке и очистке зерна</a:t>
                      </a:r>
                      <a:endParaRPr lang="ru-RU" sz="115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30% от стоимости (не более 4500 тыс. руб.)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100% от первоначального взноса (не более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4500 тыс. руб. </a:t>
                      </a:r>
                      <a:r>
                        <a:rPr lang="ru-RU" sz="1150" baseline="0" dirty="0" smtClean="0"/>
                        <a:t>и 30% стоимости предмета лизинга)</a:t>
                      </a:r>
                      <a:endParaRPr kumimoji="0" lang="ru-RU" sz="115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02447">
                <a:tc>
                  <a:txBody>
                    <a:bodyPr/>
                    <a:lstStyle/>
                    <a:p>
                      <a:pPr algn="l"/>
                      <a:r>
                        <a:rPr lang="ru-RU" sz="1150" dirty="0" smtClean="0"/>
                        <a:t>3.</a:t>
                      </a:r>
                      <a:r>
                        <a:rPr lang="ru-RU" sz="1150" baseline="0" dirty="0" smtClean="0"/>
                        <a:t> Оборудование по производству витаминно-травяной муки</a:t>
                      </a:r>
                      <a:endParaRPr lang="ru-RU" sz="115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dirty="0" smtClean="0"/>
                        <a:t>50% от стоимости</a:t>
                      </a:r>
                      <a:r>
                        <a:rPr lang="ru-RU" sz="1150" baseline="0" dirty="0" smtClean="0"/>
                        <a:t> (не более 7500 тыс. руб.)</a:t>
                      </a:r>
                      <a:endParaRPr lang="ru-RU" sz="1150" dirty="0" smtClean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dirty="0" smtClean="0"/>
                        <a:t>100% от первоначального взноса (</a:t>
                      </a:r>
                      <a:r>
                        <a:rPr lang="ru-RU" sz="1150" baseline="0" dirty="0" smtClean="0"/>
                        <a:t>не более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baseline="0" dirty="0" smtClean="0"/>
                        <a:t>7500 тыс. руб. и 50% стоимости предмета лизинга)</a:t>
                      </a:r>
                      <a:endParaRPr lang="ru-RU" sz="1150" dirty="0" smtClean="0"/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xmlns="" val="3131269543"/>
                  </a:ext>
                </a:extLst>
              </a:tr>
              <a:tr h="733748">
                <a:tc>
                  <a:txBody>
                    <a:bodyPr/>
                    <a:lstStyle/>
                    <a:p>
                      <a:pPr algn="l"/>
                      <a:r>
                        <a:rPr lang="ru-RU" sz="1150" dirty="0" smtClean="0"/>
                        <a:t>4. Жатки кукурузные и </a:t>
                      </a:r>
                      <a:r>
                        <a:rPr lang="ru-RU" sz="1150" baseline="0" dirty="0" err="1" smtClean="0"/>
                        <a:t>плющилки</a:t>
                      </a:r>
                      <a:r>
                        <a:rPr lang="ru-RU" sz="1150" baseline="0" dirty="0" smtClean="0"/>
                        <a:t> зерна, смесители-раздатчики и </a:t>
                      </a:r>
                      <a:r>
                        <a:rPr lang="ru-RU" sz="1150" baseline="0" dirty="0" err="1" smtClean="0"/>
                        <a:t>измельчители</a:t>
                      </a:r>
                      <a:r>
                        <a:rPr lang="ru-RU" sz="1150" baseline="0" dirty="0" smtClean="0"/>
                        <a:t> кормов</a:t>
                      </a:r>
                      <a:endParaRPr lang="ru-RU" sz="115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25% от стоимости (не более 500 тыс. руб.) -для жаток кукурузных, </a:t>
                      </a:r>
                      <a:r>
                        <a:rPr kumimoji="0" lang="ru-RU" sz="115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плющилок</a:t>
                      </a:r>
                      <a:r>
                        <a:rPr kumimoji="0" lang="ru-RU" sz="11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зерна смесителей-раздатчиков; (не более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250 тыс. руб.) - для </a:t>
                      </a:r>
                      <a:r>
                        <a:rPr kumimoji="0" lang="ru-RU" sz="115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измельчителей</a:t>
                      </a:r>
                      <a:r>
                        <a:rPr kumimoji="0" lang="ru-RU" sz="11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кормов  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100% от первоначального взноса (не более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500 тыс. руб. </a:t>
                      </a:r>
                      <a:r>
                        <a:rPr lang="ru-RU" sz="1150" baseline="0" dirty="0" smtClean="0"/>
                        <a:t>и 25% стоимости предмета лизинга)</a:t>
                      </a:r>
                      <a:endParaRPr kumimoji="0" lang="ru-RU" sz="115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xmlns="" val="2162570687"/>
                  </a:ext>
                </a:extLst>
              </a:tr>
              <a:tr h="402447">
                <a:tc>
                  <a:txBody>
                    <a:bodyPr/>
                    <a:lstStyle/>
                    <a:p>
                      <a:pPr algn="l"/>
                      <a:r>
                        <a:rPr lang="ru-RU" sz="1150" dirty="0" smtClean="0"/>
                        <a:t>5. Роботизированные доильные установки</a:t>
                      </a:r>
                      <a:endParaRPr lang="ru-RU" sz="115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50% от стоимости (не более 6250 тыс. руб.)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100% от первоначального взноса (не более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6250 тыс. руб. </a:t>
                      </a:r>
                      <a:r>
                        <a:rPr lang="ru-RU" sz="1150" baseline="0" dirty="0" smtClean="0"/>
                        <a:t>и 50% стоимости предмета лизинга)</a:t>
                      </a:r>
                      <a:endParaRPr kumimoji="0" lang="ru-RU" sz="115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02447">
                <a:tc>
                  <a:txBody>
                    <a:bodyPr/>
                    <a:lstStyle/>
                    <a:p>
                      <a:pPr algn="l"/>
                      <a:r>
                        <a:rPr lang="ru-RU" sz="1150" dirty="0" smtClean="0"/>
                        <a:t>6. </a:t>
                      </a:r>
                      <a:r>
                        <a:rPr lang="ru-RU" sz="1150" dirty="0" err="1" smtClean="0"/>
                        <a:t>Мульчеры-ротоваторы</a:t>
                      </a:r>
                      <a:endParaRPr lang="ru-RU" sz="115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dirty="0" smtClean="0"/>
                        <a:t>50% от стоимости (не более 1500 тыс. руб.)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dirty="0" smtClean="0"/>
                        <a:t>100% от первоначального взноса (не более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dirty="0" smtClean="0"/>
                        <a:t>1500 тыс. руб. </a:t>
                      </a:r>
                      <a:r>
                        <a:rPr lang="ru-RU" sz="1150" baseline="0" dirty="0" smtClean="0"/>
                        <a:t>и 50% стоимости предмета лизинга)</a:t>
                      </a:r>
                      <a:endParaRPr lang="ru-RU" sz="1150" dirty="0" smtClean="0"/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02447">
                <a:tc>
                  <a:txBody>
                    <a:bodyPr/>
                    <a:lstStyle/>
                    <a:p>
                      <a:pPr algn="l"/>
                      <a:r>
                        <a:rPr lang="ru-RU" sz="1150" dirty="0" smtClean="0"/>
                        <a:t>7. Тракторы с мощность двигателя</a:t>
                      </a:r>
                      <a:r>
                        <a:rPr lang="ru-RU" sz="1150" baseline="0" dirty="0" smtClean="0"/>
                        <a:t> до 150 </a:t>
                      </a:r>
                      <a:r>
                        <a:rPr lang="ru-RU" sz="1150" baseline="0" dirty="0" err="1" smtClean="0"/>
                        <a:t>л.с</a:t>
                      </a:r>
                      <a:r>
                        <a:rPr lang="ru-RU" sz="1150" baseline="0" dirty="0" smtClean="0"/>
                        <a:t>.</a:t>
                      </a:r>
                      <a:endParaRPr lang="ru-RU" sz="115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dirty="0" smtClean="0"/>
                        <a:t>10% от стоимости (</a:t>
                      </a:r>
                      <a:r>
                        <a:rPr lang="ru-RU" sz="1150" baseline="0" dirty="0" smtClean="0"/>
                        <a:t>не более 100 тыс. руб.)</a:t>
                      </a:r>
                      <a:endParaRPr lang="ru-RU" sz="1150" dirty="0" smtClean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dirty="0" smtClean="0"/>
                        <a:t> </a:t>
                      </a:r>
                      <a:r>
                        <a:rPr lang="ru-RU" sz="1150" baseline="0" dirty="0" smtClean="0"/>
                        <a:t> 10</a:t>
                      </a:r>
                      <a:r>
                        <a:rPr lang="ru-RU" sz="1150" dirty="0" smtClean="0"/>
                        <a:t>0% от первоначального взноса (</a:t>
                      </a:r>
                      <a:r>
                        <a:rPr lang="ru-RU" sz="1150" baseline="0" dirty="0" smtClean="0"/>
                        <a:t>не более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baseline="0" dirty="0" smtClean="0"/>
                        <a:t>100 тыс. руб. и 20% стоимости предмета лизинга)</a:t>
                      </a:r>
                      <a:endParaRPr lang="ru-RU" sz="1150" dirty="0" smtClean="0"/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xmlns="" val="1541723709"/>
                  </a:ext>
                </a:extLst>
              </a:tr>
              <a:tr h="7511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dirty="0" smtClean="0"/>
                        <a:t>8. Тракторы с мощность двигателя</a:t>
                      </a:r>
                      <a:r>
                        <a:rPr lang="ru-RU" sz="1150" baseline="0" dirty="0" smtClean="0"/>
                        <a:t> от 150 л.с. до 250 л.с., з</a:t>
                      </a:r>
                      <a:r>
                        <a:rPr lang="ru-RU" sz="1150" dirty="0" smtClean="0"/>
                        <a:t>ерноуборочные</a:t>
                      </a:r>
                      <a:r>
                        <a:rPr lang="ru-RU" sz="1150" baseline="0" dirty="0" smtClean="0"/>
                        <a:t> комбайны с мощностью до 250 л.с., самоходные кормоуборочные комбайны</a:t>
                      </a:r>
                      <a:endParaRPr lang="ru-RU" sz="1150" dirty="0" smtClean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dirty="0" smtClean="0"/>
                        <a:t>20% от стоимости (</a:t>
                      </a:r>
                      <a:r>
                        <a:rPr lang="ru-RU" sz="1150" baseline="0" dirty="0" smtClean="0"/>
                        <a:t>не более 500 тыс. руб.)</a:t>
                      </a:r>
                      <a:endParaRPr lang="ru-RU" sz="1150" dirty="0" smtClean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dirty="0" smtClean="0"/>
                        <a:t>100% от первоначального взноса (</a:t>
                      </a:r>
                      <a:r>
                        <a:rPr lang="ru-RU" sz="1150" baseline="0" dirty="0" smtClean="0"/>
                        <a:t>не более   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baseline="0" dirty="0" smtClean="0"/>
                        <a:t>500 тыс. руб. и 20% стоимости предмета лизинга)</a:t>
                      </a:r>
                      <a:endParaRPr lang="ru-RU" sz="1150" dirty="0" smtClean="0"/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1820831912"/>
              </p:ext>
            </p:extLst>
          </p:nvPr>
        </p:nvGraphicFramePr>
        <p:xfrm>
          <a:off x="2144711" y="438210"/>
          <a:ext cx="9023297" cy="3396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9437" name="TextBox 15"/>
          <p:cNvSpPr txBox="1">
            <a:spLocks noChangeArrowheads="1"/>
          </p:cNvSpPr>
          <p:nvPr/>
        </p:nvSpPr>
        <p:spPr bwMode="auto">
          <a:xfrm>
            <a:off x="2144713" y="38100"/>
            <a:ext cx="902329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000" dirty="0">
                <a:latin typeface="Arial" panose="020B0604020202020204" pitchFamily="34" charset="0"/>
              </a:rPr>
              <a:t>3. ТЕХНИЧЕСКАЯ И </a:t>
            </a:r>
            <a:r>
              <a:rPr lang="ru-RU" altLang="ru-RU" sz="2000" dirty="0" smtClean="0">
                <a:latin typeface="Arial" panose="020B0604020202020204" pitchFamily="34" charset="0"/>
              </a:rPr>
              <a:t>ТЕХНОЛОГИЧЕСКАЯ МОДЕРНИЗАЦИЯ</a:t>
            </a:r>
            <a:endParaRPr lang="ru-RU" altLang="ru-RU" sz="2000" dirty="0">
              <a:latin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144712" y="5977842"/>
            <a:ext cx="9023296" cy="8427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100" dirty="0">
                <a:solidFill>
                  <a:schemeClr val="tx1"/>
                </a:solidFill>
              </a:rPr>
              <a:t>Условия:</a:t>
            </a:r>
          </a:p>
          <a:p>
            <a:pPr marL="171450" indent="-171450">
              <a:buFontTx/>
              <a:buChar char="-"/>
              <a:defRPr/>
            </a:pPr>
            <a:r>
              <a:rPr lang="ru-RU" sz="1100" dirty="0">
                <a:solidFill>
                  <a:schemeClr val="tx1"/>
                </a:solidFill>
              </a:rPr>
              <a:t>приобретение новых (не </a:t>
            </a:r>
            <a:r>
              <a:rPr lang="ru-RU" sz="1100" dirty="0" err="1">
                <a:solidFill>
                  <a:schemeClr val="tx1"/>
                </a:solidFill>
              </a:rPr>
              <a:t>эксплуатировавшихся</a:t>
            </a:r>
            <a:r>
              <a:rPr lang="ru-RU" sz="1100" dirty="0">
                <a:solidFill>
                  <a:schemeClr val="tx1"/>
                </a:solidFill>
              </a:rPr>
              <a:t>) оборудования, техники;</a:t>
            </a:r>
          </a:p>
          <a:p>
            <a:pPr marL="171450" indent="-171450">
              <a:buFontTx/>
              <a:buChar char="-"/>
              <a:defRPr/>
            </a:pPr>
            <a:r>
              <a:rPr lang="ru-RU" sz="1100" dirty="0">
                <a:solidFill>
                  <a:schemeClr val="tx1"/>
                </a:solidFill>
              </a:rPr>
              <a:t>запрещено отчуждать приобретенные технику, оборудование в течение 3 лет с даты их приобретения;</a:t>
            </a:r>
          </a:p>
          <a:p>
            <a:pPr marL="171450" indent="-171450">
              <a:buFontTx/>
              <a:buChar char="-"/>
              <a:defRPr/>
            </a:pPr>
            <a:r>
              <a:rPr lang="ru-RU" sz="1100" dirty="0">
                <a:solidFill>
                  <a:schemeClr val="tx1"/>
                </a:solidFill>
              </a:rPr>
              <a:t>при приобретении </a:t>
            </a:r>
            <a:r>
              <a:rPr lang="ru-RU" sz="1100" dirty="0" err="1">
                <a:solidFill>
                  <a:schemeClr val="tx1"/>
                </a:solidFill>
              </a:rPr>
              <a:t>мульчеров-ротоваторов</a:t>
            </a:r>
            <a:r>
              <a:rPr lang="ru-RU" sz="1100" dirty="0">
                <a:solidFill>
                  <a:schemeClr val="tx1"/>
                </a:solidFill>
              </a:rPr>
              <a:t>, получатель обязуется не снижать посевные площади сельскохозяйственных культур, по сравнению с отчетным годом, в течение 3-х лет с даты приобретения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Місце для номера слайда 4"/>
          <p:cNvSpPr>
            <a:spLocks noGrp="1"/>
          </p:cNvSpPr>
          <p:nvPr>
            <p:ph type="sldNum" sz="quarter" idx="13"/>
          </p:nvPr>
        </p:nvSpPr>
        <p:spPr bwMode="auto">
          <a:xfrm>
            <a:off x="8824913" y="6308725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92668D20-4143-414E-B586-3D2B336371C2}" type="slidenum">
              <a:rPr lang="uk-UA" altLang="ru-RU" sz="1600" smtClean="0">
                <a:solidFill>
                  <a:schemeClr val="accent1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33</a:t>
            </a:fld>
            <a:endParaRPr lang="uk-UA" altLang="ru-RU" sz="160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smtClean="0">
              <a:solidFill>
                <a:schemeClr val="accent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681163" y="485775"/>
            <a:ext cx="7499350" cy="1143000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ru-RU" sz="2400" b="1" dirty="0">
              <a:solidFill>
                <a:schemeClr val="accent5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8158246"/>
              </p:ext>
            </p:extLst>
          </p:nvPr>
        </p:nvGraphicFramePr>
        <p:xfrm>
          <a:off x="2238997" y="1057275"/>
          <a:ext cx="8856663" cy="5379451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0813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444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53083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61143">
                <a:tc rowSpan="2">
                  <a:txBody>
                    <a:bodyPr/>
                    <a:lstStyle/>
                    <a:p>
                      <a:pPr algn="ctr"/>
                      <a:r>
                        <a:rPr lang="ru-RU" sz="1150" dirty="0" smtClean="0"/>
                        <a:t>Оборудование и техника</a:t>
                      </a:r>
                      <a:endParaRPr lang="ru-RU" sz="1150" dirty="0"/>
                    </a:p>
                  </a:txBody>
                  <a:tcPr marL="91437" marR="91437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50" dirty="0" smtClean="0"/>
                        <a:t>Размер возмещения из областного бюджета</a:t>
                      </a:r>
                      <a:endParaRPr lang="ru-RU" sz="1150" dirty="0"/>
                    </a:p>
                  </a:txBody>
                  <a:tcPr marL="91437" marR="91437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52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dirty="0" smtClean="0"/>
                        <a:t>Приобретение</a:t>
                      </a:r>
                      <a:r>
                        <a:rPr lang="ru-RU" sz="1150" baseline="0" dirty="0" smtClean="0"/>
                        <a:t> за собственные или заемные средства</a:t>
                      </a:r>
                      <a:endParaRPr lang="ru-RU" sz="1150" dirty="0"/>
                    </a:p>
                  </a:txBody>
                  <a:tcPr marL="91437" marR="914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dirty="0" smtClean="0"/>
                        <a:t>Приобретение</a:t>
                      </a:r>
                      <a:r>
                        <a:rPr lang="ru-RU" sz="1150" baseline="0" dirty="0" smtClean="0"/>
                        <a:t> по договору лизинга</a:t>
                      </a:r>
                      <a:endParaRPr lang="ru-RU" sz="1150" dirty="0"/>
                    </a:p>
                  </a:txBody>
                  <a:tcPr marL="91437" marR="91437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09331">
                <a:tc>
                  <a:txBody>
                    <a:bodyPr/>
                    <a:lstStyle/>
                    <a:p>
                      <a:pPr algn="l"/>
                      <a:r>
                        <a:rPr lang="ru-RU" sz="1150" dirty="0" smtClean="0"/>
                        <a:t>9. Тракторы, зерноуборочные комбайны с мощность двигателя</a:t>
                      </a:r>
                      <a:r>
                        <a:rPr lang="ru-RU" sz="1150" baseline="0" dirty="0" smtClean="0"/>
                        <a:t> 250 л.с. и более, картофелеуборочные комбайны</a:t>
                      </a:r>
                      <a:endParaRPr lang="ru-RU" sz="1150" dirty="0"/>
                    </a:p>
                  </a:txBody>
                  <a:tcPr marL="91437" marR="91437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dirty="0" smtClean="0"/>
                        <a:t>20% от стоимости</a:t>
                      </a:r>
                      <a:r>
                        <a:rPr lang="ru-RU" sz="1150" baseline="0" dirty="0" smtClean="0"/>
                        <a:t> (не более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baseline="0" dirty="0" smtClean="0"/>
                        <a:t>750 тыс. руб.)</a:t>
                      </a:r>
                      <a:endParaRPr lang="ru-RU" sz="1150" dirty="0" smtClean="0"/>
                    </a:p>
                  </a:txBody>
                  <a:tcPr marL="91437" marR="91437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dirty="0" smtClean="0"/>
                        <a:t>100% от первоначального взноса (</a:t>
                      </a:r>
                      <a:r>
                        <a:rPr lang="ru-RU" sz="1150" baseline="0" dirty="0" smtClean="0"/>
                        <a:t>не более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baseline="0" dirty="0" smtClean="0"/>
                        <a:t>750 тыс. руб. и 20% стоимости предмета лизинга)</a:t>
                      </a:r>
                      <a:endParaRPr lang="ru-RU" sz="1150" dirty="0" smtClean="0"/>
                    </a:p>
                  </a:txBody>
                  <a:tcPr marL="91437" marR="91437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3523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dirty="0" smtClean="0"/>
                        <a:t>10. Посевные комплексы</a:t>
                      </a:r>
                    </a:p>
                  </a:txBody>
                  <a:tcPr marL="91437" marR="91437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dirty="0" smtClean="0"/>
                        <a:t>50% от стоимости,</a:t>
                      </a:r>
                      <a:r>
                        <a:rPr lang="ru-RU" sz="1150" baseline="0" dirty="0" smtClean="0"/>
                        <a:t> (не более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baseline="0" dirty="0" smtClean="0"/>
                        <a:t>5 000 тыс. руб.)</a:t>
                      </a:r>
                      <a:endParaRPr lang="ru-RU" sz="1150" dirty="0" smtClean="0"/>
                    </a:p>
                  </a:txBody>
                  <a:tcPr marL="91437" marR="91437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dirty="0" smtClean="0"/>
                        <a:t>100% от первоначального взноса (</a:t>
                      </a:r>
                      <a:r>
                        <a:rPr lang="ru-RU" sz="1150" baseline="0" dirty="0" smtClean="0"/>
                        <a:t>не более 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baseline="0" dirty="0" smtClean="0"/>
                        <a:t>5 000 тыс. руб. и 50% стоимости предмета лизинга)</a:t>
                      </a:r>
                      <a:endParaRPr lang="ru-RU" sz="1150" dirty="0" smtClean="0"/>
                    </a:p>
                  </a:txBody>
                  <a:tcPr marL="91437" marR="91437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3523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dirty="0" smtClean="0"/>
                        <a:t>11. Средства автотранспортные</a:t>
                      </a:r>
                      <a:r>
                        <a:rPr lang="ru-RU" sz="1150" baseline="0" dirty="0" smtClean="0"/>
                        <a:t>, работающие на метане</a:t>
                      </a:r>
                      <a:endParaRPr lang="ru-RU" sz="1150" dirty="0" smtClean="0"/>
                    </a:p>
                  </a:txBody>
                  <a:tcPr marL="91437" marR="91437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dirty="0" smtClean="0"/>
                        <a:t>25% от стоимости (</a:t>
                      </a:r>
                      <a:r>
                        <a:rPr lang="ru-RU" sz="1150" baseline="0" dirty="0" smtClean="0"/>
                        <a:t>не более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baseline="0" dirty="0" smtClean="0"/>
                        <a:t>750 тыс. руб.)</a:t>
                      </a:r>
                      <a:endParaRPr lang="ru-RU" sz="1150" dirty="0" smtClean="0"/>
                    </a:p>
                  </a:txBody>
                  <a:tcPr marL="91437" marR="91437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dirty="0" smtClean="0"/>
                        <a:t>100% от первоначального взноса (</a:t>
                      </a:r>
                      <a:r>
                        <a:rPr lang="ru-RU" sz="1150" baseline="0" dirty="0" smtClean="0"/>
                        <a:t>не более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baseline="0" dirty="0" smtClean="0"/>
                        <a:t>750 тыс. руб.)</a:t>
                      </a:r>
                      <a:endParaRPr lang="ru-RU" sz="1150" dirty="0" smtClean="0"/>
                    </a:p>
                  </a:txBody>
                  <a:tcPr marL="91437" marR="91437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5237">
                <a:tc>
                  <a:txBody>
                    <a:bodyPr/>
                    <a:lstStyle/>
                    <a:p>
                      <a:pPr algn="l"/>
                      <a:r>
                        <a:rPr lang="ru-RU" sz="1150" dirty="0" smtClean="0"/>
                        <a:t>12. Свеклоуборочные комбайны</a:t>
                      </a:r>
                      <a:endParaRPr lang="ru-RU" sz="1150" dirty="0"/>
                    </a:p>
                  </a:txBody>
                  <a:tcPr marL="91437" marR="91437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dirty="0" smtClean="0"/>
                        <a:t>20% от стоимости (</a:t>
                      </a:r>
                      <a:r>
                        <a:rPr lang="ru-RU" sz="1150" baseline="0" dirty="0" smtClean="0"/>
                        <a:t>не более 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baseline="0" dirty="0" smtClean="0"/>
                        <a:t>8 000 тыс. руб.)</a:t>
                      </a:r>
                      <a:endParaRPr lang="ru-RU" sz="1150" dirty="0" smtClean="0"/>
                    </a:p>
                  </a:txBody>
                  <a:tcPr marL="91437" marR="91437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dirty="0" smtClean="0"/>
                        <a:t>100% от первоначального взноса</a:t>
                      </a:r>
                      <a:r>
                        <a:rPr lang="ru-RU" sz="1150" baseline="0" dirty="0" smtClean="0"/>
                        <a:t> (не более   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baseline="0" dirty="0" smtClean="0"/>
                        <a:t>8 000 тыс. руб. и 20% стоимости предмета лизинга)</a:t>
                      </a:r>
                      <a:endParaRPr lang="ru-RU" sz="1150" dirty="0" smtClean="0"/>
                    </a:p>
                  </a:txBody>
                  <a:tcPr marL="91437" marR="91437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35237">
                <a:tc>
                  <a:txBody>
                    <a:bodyPr/>
                    <a:lstStyle/>
                    <a:p>
                      <a:pPr algn="l"/>
                      <a:r>
                        <a:rPr lang="ru-RU" sz="1150" dirty="0" smtClean="0"/>
                        <a:t>13. Опрыскиватели</a:t>
                      </a:r>
                      <a:r>
                        <a:rPr lang="ru-RU" sz="1150" baseline="0" dirty="0" smtClean="0"/>
                        <a:t> и разбрасыватели удобрений</a:t>
                      </a:r>
                      <a:endParaRPr lang="ru-RU" sz="1150" dirty="0"/>
                    </a:p>
                  </a:txBody>
                  <a:tcPr marL="91437" marR="91437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dirty="0" smtClean="0"/>
                        <a:t>20% от стоимости (</a:t>
                      </a:r>
                      <a:r>
                        <a:rPr lang="ru-RU" sz="1150" baseline="0" dirty="0" smtClean="0"/>
                        <a:t>не более   200 тыс. руб.)</a:t>
                      </a:r>
                      <a:endParaRPr lang="ru-RU" sz="1150" dirty="0" smtClean="0"/>
                    </a:p>
                  </a:txBody>
                  <a:tcPr marL="91437" marR="91437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dirty="0" smtClean="0"/>
                        <a:t>100% от первоначального взноса (</a:t>
                      </a:r>
                      <a:r>
                        <a:rPr lang="ru-RU" sz="1150" baseline="0" dirty="0" smtClean="0"/>
                        <a:t>не более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baseline="0" dirty="0" smtClean="0"/>
                        <a:t>200 тыс. руб. и 20% стоимости предмета лизинга)</a:t>
                      </a:r>
                      <a:endParaRPr lang="ru-RU" sz="1150" dirty="0" smtClean="0"/>
                    </a:p>
                  </a:txBody>
                  <a:tcPr marL="91437" marR="91437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78342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dirty="0" smtClean="0"/>
                        <a:t>14.</a:t>
                      </a:r>
                      <a:r>
                        <a:rPr lang="ru-RU" sz="1150" baseline="0" dirty="0" smtClean="0"/>
                        <a:t> Сеялки (кроме посевных комплексов), почвообрабатывающая, кормозаготовительная техника (кроме самоходных кормоуборочных комбайнов)</a:t>
                      </a:r>
                      <a:endParaRPr lang="ru-RU" sz="1150" dirty="0" smtClean="0"/>
                    </a:p>
                  </a:txBody>
                  <a:tcPr marL="91437" marR="91437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5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dirty="0" smtClean="0"/>
                        <a:t>100% от первоначального взноса (</a:t>
                      </a:r>
                      <a:r>
                        <a:rPr lang="ru-RU" sz="1150" baseline="0" dirty="0" smtClean="0"/>
                        <a:t>не более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baseline="0" dirty="0" smtClean="0"/>
                        <a:t>200 тыс. руб. и 20% стоимости предмета лизинга)</a:t>
                      </a:r>
                      <a:endParaRPr lang="ru-RU" sz="1150" dirty="0" smtClean="0"/>
                    </a:p>
                  </a:txBody>
                  <a:tcPr marL="91437" marR="91437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35237">
                <a:tc>
                  <a:txBody>
                    <a:bodyPr/>
                    <a:lstStyle/>
                    <a:p>
                      <a:pPr algn="l"/>
                      <a:r>
                        <a:rPr lang="ru-RU" sz="1150" dirty="0" smtClean="0"/>
                        <a:t>15. Средства автотранспортные</a:t>
                      </a:r>
                      <a:r>
                        <a:rPr lang="ru-RU" sz="1150" baseline="0" dirty="0" smtClean="0"/>
                        <a:t> (кроме работающих на метане), прицепы</a:t>
                      </a:r>
                      <a:endParaRPr lang="ru-RU" sz="1150" dirty="0"/>
                    </a:p>
                  </a:txBody>
                  <a:tcPr marL="91437" marR="91437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5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dirty="0" smtClean="0"/>
                        <a:t>100% от первоначального взноса</a:t>
                      </a:r>
                      <a:r>
                        <a:rPr lang="ru-RU" sz="1150" baseline="0" dirty="0" smtClean="0"/>
                        <a:t> (не более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baseline="0" dirty="0" smtClean="0"/>
                        <a:t>350 тыс. руб. и 20% стоимости предмета лизинга)</a:t>
                      </a:r>
                      <a:endParaRPr lang="ru-RU" sz="1150" dirty="0" smtClean="0"/>
                    </a:p>
                  </a:txBody>
                  <a:tcPr marL="91437" marR="91437" anchor="ctr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435237">
                <a:tc>
                  <a:txBody>
                    <a:bodyPr/>
                    <a:lstStyle/>
                    <a:p>
                      <a:pPr algn="l"/>
                      <a:r>
                        <a:rPr lang="ru-RU" sz="1150" dirty="0" smtClean="0"/>
                        <a:t>16. Погрузчики</a:t>
                      </a:r>
                      <a:endParaRPr lang="ru-RU" sz="1150" dirty="0"/>
                    </a:p>
                  </a:txBody>
                  <a:tcPr marL="91437" marR="91437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5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dirty="0" smtClean="0"/>
                        <a:t>100% от первоначального взноса (</a:t>
                      </a:r>
                      <a:r>
                        <a:rPr lang="ru-RU" sz="1150" baseline="0" dirty="0" smtClean="0"/>
                        <a:t>не более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baseline="0" dirty="0" smtClean="0"/>
                        <a:t>500 тыс. руб. и 20% стоимости предмета лизинга)</a:t>
                      </a:r>
                      <a:endParaRPr lang="ru-RU" sz="1150" dirty="0" smtClean="0"/>
                    </a:p>
                  </a:txBody>
                  <a:tcPr marL="91437" marR="91437" anchor="ctr"/>
                </a:tc>
                <a:extLst>
                  <a:ext uri="{0D108BD9-81ED-4DB2-BD59-A6C34878D82A}">
                    <a16:rowId xmlns:a16="http://schemas.microsoft.com/office/drawing/2014/main" xmlns="" val="3924297601"/>
                  </a:ext>
                </a:extLst>
              </a:tr>
              <a:tr h="609331">
                <a:tc>
                  <a:txBody>
                    <a:bodyPr/>
                    <a:lstStyle/>
                    <a:p>
                      <a:pPr algn="l"/>
                      <a:r>
                        <a:rPr lang="ru-RU" sz="1150" dirty="0" smtClean="0"/>
                        <a:t>17. Оборудование для сельскохозяйственных потребительских кооперативов</a:t>
                      </a:r>
                      <a:endParaRPr lang="ru-RU" sz="1150" dirty="0"/>
                    </a:p>
                  </a:txBody>
                  <a:tcPr marL="91437" marR="91437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dirty="0" smtClean="0"/>
                        <a:t>50% от стоимости (</a:t>
                      </a:r>
                      <a:r>
                        <a:rPr lang="ru-RU" sz="1150" baseline="0" dirty="0" smtClean="0"/>
                        <a:t>не более  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baseline="0" dirty="0" smtClean="0"/>
                        <a:t>10 000 тыс. руб.)</a:t>
                      </a:r>
                      <a:endParaRPr lang="ru-RU" sz="1150" dirty="0" smtClean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50" dirty="0" smtClean="0"/>
                    </a:p>
                  </a:txBody>
                  <a:tcPr marL="91437" marR="91437" anchor="ctr"/>
                </a:tc>
                <a:extLst>
                  <a:ext uri="{0D108BD9-81ED-4DB2-BD59-A6C34878D82A}">
                    <a16:rowId xmlns:a16="http://schemas.microsoft.com/office/drawing/2014/main" xmlns="" val="344658547"/>
                  </a:ext>
                </a:extLst>
              </a:tr>
            </a:tbl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602943493"/>
              </p:ext>
            </p:extLst>
          </p:nvPr>
        </p:nvGraphicFramePr>
        <p:xfrm>
          <a:off x="2165866" y="485775"/>
          <a:ext cx="9003485" cy="377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1496" name="TextBox 6"/>
          <p:cNvSpPr txBox="1">
            <a:spLocks noChangeArrowheads="1"/>
          </p:cNvSpPr>
          <p:nvPr/>
        </p:nvSpPr>
        <p:spPr bwMode="auto">
          <a:xfrm>
            <a:off x="2238997" y="38100"/>
            <a:ext cx="893035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000" dirty="0">
                <a:latin typeface="Arial" panose="020B0604020202020204" pitchFamily="34" charset="0"/>
              </a:rPr>
              <a:t>3. ТЕХНИЧЕСКАЯ И </a:t>
            </a:r>
            <a:r>
              <a:rPr lang="ru-RU" altLang="ru-RU" sz="2000" dirty="0" smtClean="0">
                <a:latin typeface="Arial" panose="020B0604020202020204" pitchFamily="34" charset="0"/>
              </a:rPr>
              <a:t>ТЕХНОЛОГИЧЕСКАЯ МОДЕРНИЗАЦИЯ</a:t>
            </a:r>
            <a:endParaRPr lang="ru-RU" altLang="ru-RU" sz="2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Місце для номера слайда 4"/>
          <p:cNvSpPr>
            <a:spLocks noGrp="1"/>
          </p:cNvSpPr>
          <p:nvPr>
            <p:ph type="sldNum" sz="quarter" idx="13"/>
          </p:nvPr>
        </p:nvSpPr>
        <p:spPr bwMode="auto">
          <a:xfrm>
            <a:off x="8824913" y="6308725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92668D20-4143-414E-B586-3D2B336371C2}" type="slidenum">
              <a:rPr lang="uk-UA" altLang="ru-RU" sz="1600" smtClean="0">
                <a:solidFill>
                  <a:schemeClr val="accent1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34</a:t>
            </a:fld>
            <a:endParaRPr lang="uk-UA" altLang="ru-RU" sz="160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smtClean="0">
              <a:solidFill>
                <a:schemeClr val="accent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681163" y="485775"/>
            <a:ext cx="7499350" cy="1143000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ru-RU" sz="2400" b="1" dirty="0">
              <a:solidFill>
                <a:schemeClr val="accent5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4565324"/>
              </p:ext>
            </p:extLst>
          </p:nvPr>
        </p:nvGraphicFramePr>
        <p:xfrm>
          <a:off x="2247062" y="1057275"/>
          <a:ext cx="8856663" cy="2798669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3122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0477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339639">
                  <a:extLst>
                    <a:ext uri="{9D8B030D-6E8A-4147-A177-3AD203B41FA5}">
                      <a16:colId xmlns:a16="http://schemas.microsoft.com/office/drawing/2014/main" xmlns="" val="3896337459"/>
                    </a:ext>
                  </a:extLst>
                </a:gridCol>
              </a:tblGrid>
              <a:tr h="264299">
                <a:tc rowSpan="2">
                  <a:txBody>
                    <a:bodyPr/>
                    <a:lstStyle/>
                    <a:p>
                      <a:pPr algn="ctr"/>
                      <a:r>
                        <a:rPr lang="ru-RU" sz="1150" dirty="0" smtClean="0"/>
                        <a:t>Оборудование и техника</a:t>
                      </a:r>
                      <a:endParaRPr lang="ru-RU" sz="1150" dirty="0"/>
                    </a:p>
                  </a:txBody>
                  <a:tcPr marL="91437" marR="91437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50" dirty="0" smtClean="0"/>
                        <a:t>Размер возмещения из областного бюджета</a:t>
                      </a:r>
                      <a:endParaRPr lang="ru-RU" sz="1150" dirty="0"/>
                    </a:p>
                  </a:txBody>
                  <a:tcPr marL="91437" marR="91437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50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dirty="0" smtClean="0"/>
                        <a:t>Приобретение</a:t>
                      </a:r>
                      <a:r>
                        <a:rPr lang="ru-RU" sz="1150" baseline="0" dirty="0" smtClean="0"/>
                        <a:t> за собственные или заемные средства</a:t>
                      </a:r>
                      <a:endParaRPr lang="ru-RU" sz="1150" dirty="0"/>
                    </a:p>
                  </a:txBody>
                  <a:tcPr marL="91437" marR="91437" anchor="ctr"/>
                </a:tc>
                <a:tc>
                  <a:txBody>
                    <a:bodyPr/>
                    <a:lstStyle/>
                    <a:p>
                      <a:r>
                        <a:rPr lang="ru-RU" sz="1150" dirty="0" smtClean="0"/>
                        <a:t>Приобретение</a:t>
                      </a:r>
                      <a:r>
                        <a:rPr lang="ru-RU" sz="1150" baseline="0" dirty="0" smtClean="0"/>
                        <a:t> по договору лизинга</a:t>
                      </a:r>
                      <a:endParaRPr lang="ru-RU" sz="1150" dirty="0"/>
                    </a:p>
                  </a:txBody>
                  <a:tcPr marL="91437" marR="91437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0046">
                <a:tc gridSpan="3">
                  <a:txBody>
                    <a:bodyPr/>
                    <a:lstStyle/>
                    <a:p>
                      <a:pPr algn="ctr"/>
                      <a:r>
                        <a:rPr lang="ru-RU" sz="1150" dirty="0" smtClean="0"/>
                        <a:t>Для получателей, планирующих или </a:t>
                      </a:r>
                      <a:r>
                        <a:rPr lang="ru-RU" sz="1150" baseline="0" dirty="0" smtClean="0"/>
                        <a:t>осуществивших </a:t>
                      </a:r>
                      <a:r>
                        <a:rPr lang="ru-RU" sz="1150" baseline="0" dirty="0" err="1" smtClean="0"/>
                        <a:t>культуртехнические</a:t>
                      </a:r>
                      <a:r>
                        <a:rPr lang="ru-RU" sz="1150" baseline="0" dirty="0" smtClean="0"/>
                        <a:t> мероприятия</a:t>
                      </a:r>
                      <a:r>
                        <a:rPr lang="en-US" sz="1150" baseline="0" dirty="0" smtClean="0"/>
                        <a:t>&lt;*&gt;</a:t>
                      </a:r>
                      <a:endParaRPr lang="ru-RU" sz="1150" dirty="0" smtClean="0"/>
                    </a:p>
                  </a:txBody>
                  <a:tcPr marL="91437" marR="91437" anchor="ctr"/>
                </a:tc>
                <a:tc hMerge="1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/>
                    </a:p>
                  </a:txBody>
                  <a:tcPr marL="91437" marR="91437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40498">
                <a:tc>
                  <a:txBody>
                    <a:bodyPr/>
                    <a:lstStyle/>
                    <a:p>
                      <a:pPr algn="l"/>
                      <a:r>
                        <a:rPr lang="ru-RU" sz="1150" dirty="0" smtClean="0"/>
                        <a:t>18. Тракторы с мощность двигателя от</a:t>
                      </a:r>
                      <a:r>
                        <a:rPr lang="ru-RU" sz="1150" baseline="0" dirty="0" smtClean="0"/>
                        <a:t> 150 л.с. и более, з</a:t>
                      </a:r>
                      <a:r>
                        <a:rPr lang="ru-RU" sz="1150" dirty="0" smtClean="0"/>
                        <a:t>ерноуборочные</a:t>
                      </a:r>
                      <a:r>
                        <a:rPr lang="ru-RU" sz="1150" baseline="0" dirty="0" smtClean="0"/>
                        <a:t> комбайны, с</a:t>
                      </a:r>
                      <a:r>
                        <a:rPr lang="ru-RU" sz="1150" dirty="0" smtClean="0"/>
                        <a:t>амоходные кормоуборочные комбайны (для получателей, осуществляющих производство коровьего молока)</a:t>
                      </a:r>
                      <a:r>
                        <a:rPr lang="en-US" sz="1150" dirty="0" smtClean="0"/>
                        <a:t> &lt;**&gt; </a:t>
                      </a:r>
                      <a:endParaRPr lang="ru-RU" sz="1150" dirty="0"/>
                    </a:p>
                  </a:txBody>
                  <a:tcPr marL="91437" marR="91437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dirty="0" smtClean="0"/>
                        <a:t>50% от стоимости (</a:t>
                      </a:r>
                      <a:r>
                        <a:rPr lang="ru-RU" sz="1150" baseline="0" dirty="0" smtClean="0"/>
                        <a:t>не более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baseline="0" dirty="0" smtClean="0"/>
                        <a:t>5 000 тыс. руб.)</a:t>
                      </a:r>
                      <a:endParaRPr lang="ru-RU" sz="1150" dirty="0" smtClean="0"/>
                    </a:p>
                  </a:txBody>
                  <a:tcPr marL="91437" marR="91437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dirty="0" smtClean="0"/>
                        <a:t>100% от первоначального взноса (</a:t>
                      </a:r>
                      <a:r>
                        <a:rPr lang="ru-RU" sz="1150" baseline="0" dirty="0" smtClean="0"/>
                        <a:t>не более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baseline="0" dirty="0" smtClean="0"/>
                        <a:t>5 000 тыс. руб. и 50% стоимости предмета лизинга)</a:t>
                      </a:r>
                      <a:endParaRPr lang="ru-RU" sz="1150" dirty="0" smtClean="0"/>
                    </a:p>
                  </a:txBody>
                  <a:tcPr marL="91437" marR="91437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40498">
                <a:tc>
                  <a:txBody>
                    <a:bodyPr/>
                    <a:lstStyle/>
                    <a:p>
                      <a:pPr algn="l"/>
                      <a:r>
                        <a:rPr lang="ru-RU" sz="1150" dirty="0" smtClean="0"/>
                        <a:t>19. Тракторы с мощность двигателя от</a:t>
                      </a:r>
                      <a:r>
                        <a:rPr lang="ru-RU" sz="1150" baseline="0" dirty="0" smtClean="0"/>
                        <a:t> 150 л.с. и более, з</a:t>
                      </a:r>
                      <a:r>
                        <a:rPr lang="ru-RU" sz="1150" dirty="0" smtClean="0"/>
                        <a:t>ерноуборочные</a:t>
                      </a:r>
                      <a:r>
                        <a:rPr lang="ru-RU" sz="1150" baseline="0" dirty="0" smtClean="0"/>
                        <a:t> комбайны, с</a:t>
                      </a:r>
                      <a:r>
                        <a:rPr lang="ru-RU" sz="1150" dirty="0" smtClean="0"/>
                        <a:t>амоходные кормоуборочные комбайны (для прочих получателей)</a:t>
                      </a:r>
                      <a:endParaRPr lang="ru-RU" sz="1150" dirty="0"/>
                    </a:p>
                  </a:txBody>
                  <a:tcPr marL="91437" marR="91437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dirty="0" smtClean="0"/>
                        <a:t>30% от стоимости (</a:t>
                      </a:r>
                      <a:r>
                        <a:rPr lang="ru-RU" sz="1150" baseline="0" dirty="0" smtClean="0"/>
                        <a:t>не более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baseline="0" dirty="0" smtClean="0"/>
                        <a:t>3 000 тыс. руб.)</a:t>
                      </a:r>
                      <a:endParaRPr lang="ru-RU" sz="1150" dirty="0" smtClean="0"/>
                    </a:p>
                  </a:txBody>
                  <a:tcPr marL="91437" marR="91437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dirty="0" smtClean="0"/>
                        <a:t>100% от первоначального взноса (</a:t>
                      </a:r>
                      <a:r>
                        <a:rPr lang="ru-RU" sz="1150" baseline="0" dirty="0" smtClean="0"/>
                        <a:t>не более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baseline="0" dirty="0" smtClean="0"/>
                        <a:t>3 000 тыс. руб. и 30% стоимости предмета лизинга)</a:t>
                      </a:r>
                      <a:endParaRPr lang="ru-RU" sz="1150" dirty="0" smtClean="0"/>
                    </a:p>
                  </a:txBody>
                  <a:tcPr marL="91437" marR="91437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645738168"/>
              </p:ext>
            </p:extLst>
          </p:nvPr>
        </p:nvGraphicFramePr>
        <p:xfrm>
          <a:off x="2247062" y="485775"/>
          <a:ext cx="8856663" cy="377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1496" name="TextBox 6"/>
          <p:cNvSpPr txBox="1">
            <a:spLocks noChangeArrowheads="1"/>
          </p:cNvSpPr>
          <p:nvPr/>
        </p:nvSpPr>
        <p:spPr bwMode="auto">
          <a:xfrm>
            <a:off x="2247063" y="38100"/>
            <a:ext cx="88566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000" dirty="0">
                <a:latin typeface="Arial" panose="020B0604020202020204" pitchFamily="34" charset="0"/>
              </a:rPr>
              <a:t>3. ТЕХНИЧЕСКАЯ И </a:t>
            </a:r>
            <a:r>
              <a:rPr lang="ru-RU" altLang="ru-RU" sz="2000" dirty="0" smtClean="0">
                <a:latin typeface="Arial" panose="020B0604020202020204" pitchFamily="34" charset="0"/>
              </a:rPr>
              <a:t>ТЕХНОЛОГИЧЕСКАЯ МОДЕРНИЗАЦИЯ</a:t>
            </a:r>
            <a:endParaRPr lang="ru-RU" altLang="ru-RU" sz="2000" dirty="0">
              <a:latin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247063" y="4152062"/>
            <a:ext cx="8856663" cy="25101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150" dirty="0" smtClean="0">
                <a:solidFill>
                  <a:schemeClr val="tx1"/>
                </a:solidFill>
              </a:rPr>
              <a:t>&lt;*&gt;</a:t>
            </a:r>
            <a:r>
              <a:rPr lang="en-US" sz="1150" dirty="0" smtClean="0"/>
              <a:t> </a:t>
            </a:r>
            <a:r>
              <a:rPr lang="ru-RU" sz="1150" dirty="0" smtClean="0">
                <a:solidFill>
                  <a:schemeClr val="tx1"/>
                </a:solidFill>
              </a:rPr>
              <a:t>В </a:t>
            </a:r>
            <a:r>
              <a:rPr lang="ru-RU" sz="1150" dirty="0">
                <a:solidFill>
                  <a:schemeClr val="tx1"/>
                </a:solidFill>
              </a:rPr>
              <a:t>случае осуществления </a:t>
            </a:r>
            <a:r>
              <a:rPr lang="ru-RU" sz="1150" dirty="0" err="1">
                <a:solidFill>
                  <a:schemeClr val="tx1"/>
                </a:solidFill>
              </a:rPr>
              <a:t>культуртехнических</a:t>
            </a:r>
            <a:r>
              <a:rPr lang="ru-RU" sz="1150" dirty="0">
                <a:solidFill>
                  <a:schemeClr val="tx1"/>
                </a:solidFill>
              </a:rPr>
              <a:t> мероприятий получатель обязуется:</a:t>
            </a:r>
          </a:p>
          <a:p>
            <a:pPr>
              <a:defRPr/>
            </a:pPr>
            <a:r>
              <a:rPr lang="en-US" sz="1150" dirty="0">
                <a:solidFill>
                  <a:schemeClr val="tx1"/>
                </a:solidFill>
              </a:rPr>
              <a:t> </a:t>
            </a:r>
            <a:r>
              <a:rPr lang="en-US" sz="1150" dirty="0" smtClean="0">
                <a:solidFill>
                  <a:schemeClr val="tx1"/>
                </a:solidFill>
              </a:rPr>
              <a:t>- </a:t>
            </a:r>
            <a:r>
              <a:rPr lang="ru-RU" sz="1150" dirty="0" smtClean="0">
                <a:solidFill>
                  <a:schemeClr val="tx1"/>
                </a:solidFill>
              </a:rPr>
              <a:t>увеличить </a:t>
            </a:r>
            <a:r>
              <a:rPr lang="ru-RU" sz="1150" dirty="0">
                <a:solidFill>
                  <a:schemeClr val="tx1"/>
                </a:solidFill>
              </a:rPr>
              <a:t>посевную площадь сельскохозяйственных культур в году проведения </a:t>
            </a:r>
            <a:r>
              <a:rPr lang="ru-RU" sz="1150" dirty="0" err="1">
                <a:solidFill>
                  <a:schemeClr val="tx1"/>
                </a:solidFill>
              </a:rPr>
              <a:t>культуртехнических</a:t>
            </a:r>
            <a:r>
              <a:rPr lang="ru-RU" sz="1150" dirty="0">
                <a:solidFill>
                  <a:schemeClr val="tx1"/>
                </a:solidFill>
              </a:rPr>
              <a:t> мероприятий или в году, </a:t>
            </a:r>
            <a:r>
              <a:rPr lang="ru-RU" sz="1150" dirty="0" smtClean="0">
                <a:solidFill>
                  <a:schemeClr val="tx1"/>
                </a:solidFill>
              </a:rPr>
              <a:t>следующем за </a:t>
            </a:r>
            <a:r>
              <a:rPr lang="ru-RU" sz="1150" dirty="0">
                <a:solidFill>
                  <a:schemeClr val="tx1"/>
                </a:solidFill>
              </a:rPr>
              <a:t>годом проведения </a:t>
            </a:r>
            <a:r>
              <a:rPr lang="ru-RU" sz="1150" dirty="0" err="1">
                <a:solidFill>
                  <a:schemeClr val="tx1"/>
                </a:solidFill>
              </a:rPr>
              <a:t>культуртехнических</a:t>
            </a:r>
            <a:r>
              <a:rPr lang="ru-RU" sz="1150" dirty="0">
                <a:solidFill>
                  <a:schemeClr val="tx1"/>
                </a:solidFill>
              </a:rPr>
              <a:t> мероприятий, за счет введения в сельскохозяйственный оборот выбывших </a:t>
            </a:r>
            <a:r>
              <a:rPr lang="en-US" sz="1150" dirty="0" smtClean="0">
                <a:solidFill>
                  <a:schemeClr val="tx1"/>
                </a:solidFill>
              </a:rPr>
              <a:t> </a:t>
            </a:r>
          </a:p>
          <a:p>
            <a:pPr>
              <a:defRPr/>
            </a:pPr>
            <a:r>
              <a:rPr lang="en-US" sz="1150" dirty="0">
                <a:solidFill>
                  <a:schemeClr val="tx1"/>
                </a:solidFill>
              </a:rPr>
              <a:t> </a:t>
            </a:r>
            <a:r>
              <a:rPr lang="en-US" sz="1150" dirty="0" smtClean="0">
                <a:solidFill>
                  <a:schemeClr val="tx1"/>
                </a:solidFill>
              </a:rPr>
              <a:t>  </a:t>
            </a:r>
            <a:r>
              <a:rPr lang="ru-RU" sz="1150" dirty="0" smtClean="0">
                <a:solidFill>
                  <a:schemeClr val="tx1"/>
                </a:solidFill>
              </a:rPr>
              <a:t>сельскохозяйственных </a:t>
            </a:r>
            <a:r>
              <a:rPr lang="ru-RU" sz="1150" dirty="0">
                <a:solidFill>
                  <a:schemeClr val="tx1"/>
                </a:solidFill>
              </a:rPr>
              <a:t>угодий в размере не менее чем 300 гектаров за приобретаемые на условиях возмещения части затрат за </a:t>
            </a:r>
            <a:r>
              <a:rPr lang="ru-RU" sz="1150" dirty="0" smtClean="0">
                <a:solidFill>
                  <a:schemeClr val="tx1"/>
                </a:solidFill>
              </a:rPr>
              <a:t>счет</a:t>
            </a:r>
            <a:endParaRPr lang="en-US" sz="1150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sz="1150" dirty="0">
                <a:solidFill>
                  <a:schemeClr val="tx1"/>
                </a:solidFill>
              </a:rPr>
              <a:t> </a:t>
            </a:r>
            <a:r>
              <a:rPr lang="en-US" sz="1150" dirty="0" smtClean="0">
                <a:solidFill>
                  <a:schemeClr val="tx1"/>
                </a:solidFill>
              </a:rPr>
              <a:t> </a:t>
            </a:r>
            <a:r>
              <a:rPr lang="ru-RU" sz="1150" dirty="0" smtClean="0">
                <a:solidFill>
                  <a:schemeClr val="tx1"/>
                </a:solidFill>
              </a:rPr>
              <a:t> </a:t>
            </a:r>
            <a:r>
              <a:rPr lang="ru-RU" sz="1150" dirty="0">
                <a:solidFill>
                  <a:schemeClr val="tx1"/>
                </a:solidFill>
              </a:rPr>
              <a:t>субсидии трактор с мощностью двигателя 150 л.с. и более и (или) зерноуборочный или самоходный кормоуборочный комбайн;</a:t>
            </a:r>
          </a:p>
          <a:p>
            <a:pPr>
              <a:defRPr/>
            </a:pPr>
            <a:r>
              <a:rPr lang="en-US" sz="1150" dirty="0" smtClean="0">
                <a:solidFill>
                  <a:schemeClr val="tx1"/>
                </a:solidFill>
              </a:rPr>
              <a:t> - </a:t>
            </a:r>
            <a:r>
              <a:rPr lang="ru-RU" sz="1150" dirty="0" smtClean="0">
                <a:solidFill>
                  <a:schemeClr val="tx1"/>
                </a:solidFill>
              </a:rPr>
              <a:t>не </a:t>
            </a:r>
            <a:r>
              <a:rPr lang="ru-RU" sz="1150" dirty="0">
                <a:solidFill>
                  <a:schemeClr val="tx1"/>
                </a:solidFill>
              </a:rPr>
              <a:t>снижать посевную площадь сельскохозяйственных культур в течение пяти лет, начиная с года, следующего за годом </a:t>
            </a:r>
            <a:r>
              <a:rPr lang="ru-RU" sz="1150" dirty="0" smtClean="0">
                <a:solidFill>
                  <a:schemeClr val="tx1"/>
                </a:solidFill>
              </a:rPr>
              <a:t>проведения</a:t>
            </a:r>
            <a:endParaRPr lang="en-US" sz="1150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sz="1150" dirty="0">
                <a:solidFill>
                  <a:schemeClr val="tx1"/>
                </a:solidFill>
              </a:rPr>
              <a:t> </a:t>
            </a:r>
            <a:r>
              <a:rPr lang="en-US" sz="1150" dirty="0" smtClean="0">
                <a:solidFill>
                  <a:schemeClr val="tx1"/>
                </a:solidFill>
              </a:rPr>
              <a:t> </a:t>
            </a:r>
            <a:r>
              <a:rPr lang="ru-RU" sz="1150" dirty="0" smtClean="0">
                <a:solidFill>
                  <a:schemeClr val="tx1"/>
                </a:solidFill>
              </a:rPr>
              <a:t> </a:t>
            </a:r>
            <a:r>
              <a:rPr lang="ru-RU" sz="1150" dirty="0" err="1">
                <a:solidFill>
                  <a:schemeClr val="tx1"/>
                </a:solidFill>
              </a:rPr>
              <a:t>культуртехнических</a:t>
            </a:r>
            <a:r>
              <a:rPr lang="ru-RU" sz="1150" dirty="0">
                <a:solidFill>
                  <a:schemeClr val="tx1"/>
                </a:solidFill>
              </a:rPr>
              <a:t> мероприятий.</a:t>
            </a:r>
          </a:p>
          <a:p>
            <a:pPr>
              <a:defRPr/>
            </a:pPr>
            <a:r>
              <a:rPr lang="en-US" sz="1150" dirty="0" smtClean="0">
                <a:solidFill>
                  <a:schemeClr val="tx1"/>
                </a:solidFill>
              </a:rPr>
              <a:t>&lt;**&gt; </a:t>
            </a:r>
            <a:r>
              <a:rPr lang="ru-RU" sz="1150" dirty="0" smtClean="0">
                <a:solidFill>
                  <a:schemeClr val="tx1"/>
                </a:solidFill>
              </a:rPr>
              <a:t>Под получателями</a:t>
            </a:r>
            <a:r>
              <a:rPr lang="ru-RU" sz="1150" dirty="0">
                <a:solidFill>
                  <a:schemeClr val="tx1"/>
                </a:solidFill>
              </a:rPr>
              <a:t>, осуществляющими производство коровьего </a:t>
            </a:r>
            <a:r>
              <a:rPr lang="ru-RU" sz="1150" dirty="0" smtClean="0">
                <a:solidFill>
                  <a:schemeClr val="tx1"/>
                </a:solidFill>
              </a:rPr>
              <a:t>молока</a:t>
            </a:r>
            <a:r>
              <a:rPr lang="en-US" sz="1150" dirty="0" smtClean="0">
                <a:solidFill>
                  <a:schemeClr val="tx1"/>
                </a:solidFill>
              </a:rPr>
              <a:t> </a:t>
            </a:r>
            <a:r>
              <a:rPr lang="ru-RU" sz="1150" dirty="0" smtClean="0">
                <a:solidFill>
                  <a:schemeClr val="tx1"/>
                </a:solidFill>
              </a:rPr>
              <a:t>понимаются</a:t>
            </a:r>
            <a:r>
              <a:rPr lang="ru-RU" sz="1150" dirty="0">
                <a:solidFill>
                  <a:schemeClr val="tx1"/>
                </a:solidFill>
              </a:rPr>
              <a:t>:</a:t>
            </a:r>
          </a:p>
          <a:p>
            <a:pPr>
              <a:defRPr/>
            </a:pPr>
            <a:r>
              <a:rPr lang="en-US" sz="1150" dirty="0" smtClean="0">
                <a:solidFill>
                  <a:schemeClr val="tx1"/>
                </a:solidFill>
              </a:rPr>
              <a:t> </a:t>
            </a:r>
            <a:r>
              <a:rPr lang="ru-RU" sz="1150" dirty="0" smtClean="0">
                <a:solidFill>
                  <a:schemeClr val="tx1"/>
                </a:solidFill>
              </a:rPr>
              <a:t>- </a:t>
            </a:r>
            <a:r>
              <a:rPr lang="ru-RU" sz="1150" dirty="0">
                <a:solidFill>
                  <a:schemeClr val="tx1"/>
                </a:solidFill>
              </a:rPr>
              <a:t>организации, имеющие на 1 января текущего года маточное поголовье крупного рогатого скота не менее 200 голов;</a:t>
            </a:r>
          </a:p>
          <a:p>
            <a:pPr>
              <a:defRPr/>
            </a:pPr>
            <a:r>
              <a:rPr lang="en-US" sz="1150" dirty="0" smtClean="0">
                <a:solidFill>
                  <a:schemeClr val="tx1"/>
                </a:solidFill>
              </a:rPr>
              <a:t> - </a:t>
            </a:r>
            <a:r>
              <a:rPr lang="ru-RU" sz="1150" dirty="0" smtClean="0">
                <a:solidFill>
                  <a:schemeClr val="tx1"/>
                </a:solidFill>
              </a:rPr>
              <a:t>крестьянские </a:t>
            </a:r>
            <a:r>
              <a:rPr lang="ru-RU" sz="1150" dirty="0">
                <a:solidFill>
                  <a:schemeClr val="tx1"/>
                </a:solidFill>
              </a:rPr>
              <a:t>(фермерские) хозяйства и индивидуальные предприниматели, имеющие на 1 января текущего года маточное поголовье </a:t>
            </a:r>
            <a:endParaRPr lang="en-US" sz="1150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sz="1150" dirty="0">
                <a:solidFill>
                  <a:schemeClr val="tx1"/>
                </a:solidFill>
              </a:rPr>
              <a:t> </a:t>
            </a:r>
            <a:r>
              <a:rPr lang="en-US" sz="1150" dirty="0" smtClean="0">
                <a:solidFill>
                  <a:schemeClr val="tx1"/>
                </a:solidFill>
              </a:rPr>
              <a:t>  </a:t>
            </a:r>
            <a:r>
              <a:rPr lang="ru-RU" sz="1150" dirty="0" smtClean="0">
                <a:solidFill>
                  <a:schemeClr val="tx1"/>
                </a:solidFill>
              </a:rPr>
              <a:t>крупного </a:t>
            </a:r>
            <a:r>
              <a:rPr lang="ru-RU" sz="1150" dirty="0">
                <a:solidFill>
                  <a:schemeClr val="tx1"/>
                </a:solidFill>
              </a:rPr>
              <a:t>рогатого скота не менее 10 голов.</a:t>
            </a:r>
          </a:p>
          <a:p>
            <a:pPr>
              <a:defRPr/>
            </a:pPr>
            <a:endParaRPr lang="ru-RU" sz="115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05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Місце для номера слайда 4"/>
          <p:cNvSpPr>
            <a:spLocks noGrp="1"/>
          </p:cNvSpPr>
          <p:nvPr>
            <p:ph type="sldNum" sz="quarter" idx="13"/>
          </p:nvPr>
        </p:nvSpPr>
        <p:spPr bwMode="auto">
          <a:xfrm>
            <a:off x="8824913" y="6308725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92668D20-4143-414E-B586-3D2B336371C2}" type="slidenum">
              <a:rPr lang="uk-UA" altLang="ru-RU" sz="1600" smtClean="0">
                <a:solidFill>
                  <a:schemeClr val="accent1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35</a:t>
            </a:fld>
            <a:endParaRPr lang="uk-UA" altLang="ru-RU" sz="160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smtClean="0">
              <a:solidFill>
                <a:schemeClr val="accent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681163" y="485775"/>
            <a:ext cx="7499350" cy="1143000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ru-RU" sz="2400" b="1" dirty="0">
              <a:solidFill>
                <a:schemeClr val="accent5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7154891"/>
              </p:ext>
            </p:extLst>
          </p:nvPr>
        </p:nvGraphicFramePr>
        <p:xfrm>
          <a:off x="2238997" y="1057275"/>
          <a:ext cx="8856663" cy="3085831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0813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444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53083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61143">
                <a:tc rowSpan="2">
                  <a:txBody>
                    <a:bodyPr/>
                    <a:lstStyle/>
                    <a:p>
                      <a:pPr algn="ctr"/>
                      <a:r>
                        <a:rPr lang="ru-RU" sz="1150" dirty="0" smtClean="0"/>
                        <a:t>Оборудование и техника</a:t>
                      </a:r>
                      <a:endParaRPr lang="ru-RU" sz="1150" dirty="0"/>
                    </a:p>
                  </a:txBody>
                  <a:tcPr marL="91437" marR="91437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50" dirty="0" smtClean="0"/>
                        <a:t>Размер возмещения из областного бюджета</a:t>
                      </a:r>
                      <a:endParaRPr lang="ru-RU" sz="1150" dirty="0"/>
                    </a:p>
                  </a:txBody>
                  <a:tcPr marL="91437" marR="91437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52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dirty="0" smtClean="0"/>
                        <a:t>Приобретение</a:t>
                      </a:r>
                      <a:r>
                        <a:rPr lang="ru-RU" sz="1150" baseline="0" dirty="0" smtClean="0"/>
                        <a:t> за собственные или заемные средства</a:t>
                      </a:r>
                      <a:endParaRPr lang="ru-RU" sz="1150" dirty="0"/>
                    </a:p>
                  </a:txBody>
                  <a:tcPr marL="91437" marR="914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dirty="0" smtClean="0"/>
                        <a:t>Приобретение</a:t>
                      </a:r>
                      <a:r>
                        <a:rPr lang="ru-RU" sz="1150" baseline="0" dirty="0" smtClean="0"/>
                        <a:t> по договору лизинга</a:t>
                      </a:r>
                      <a:endParaRPr lang="ru-RU" sz="1150" dirty="0"/>
                    </a:p>
                  </a:txBody>
                  <a:tcPr marL="91437" marR="91437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0933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dirty="0" smtClean="0"/>
                        <a:t>20.</a:t>
                      </a:r>
                      <a:r>
                        <a:rPr lang="ru-RU" sz="1150" baseline="0" dirty="0" smtClean="0"/>
                        <a:t> </a:t>
                      </a:r>
                      <a:r>
                        <a:rPr lang="ru-RU" sz="11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Машины и оборудование для уборки овощей, фруктов, ягод</a:t>
                      </a:r>
                      <a:endParaRPr lang="ru-RU" sz="115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dirty="0" smtClean="0"/>
                        <a:t>50% от стоимости</a:t>
                      </a:r>
                      <a:r>
                        <a:rPr lang="ru-RU" sz="1150" baseline="0" dirty="0" smtClean="0"/>
                        <a:t> (не более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baseline="0" dirty="0" smtClean="0"/>
                        <a:t>1000 тыс. руб.)</a:t>
                      </a:r>
                      <a:endParaRPr lang="ru-RU" sz="1150" dirty="0" smtClean="0"/>
                    </a:p>
                  </a:txBody>
                  <a:tcPr marL="91437" marR="91437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dirty="0" smtClean="0"/>
                        <a:t>100% от первоначального взноса (</a:t>
                      </a:r>
                      <a:r>
                        <a:rPr lang="ru-RU" sz="1150" baseline="0" dirty="0" smtClean="0"/>
                        <a:t>не более 1000 тыс. руб. и 50% стоимости предмета лизинга)</a:t>
                      </a:r>
                      <a:endParaRPr lang="ru-RU" sz="1150" dirty="0" smtClean="0"/>
                    </a:p>
                  </a:txBody>
                  <a:tcPr marL="91437" marR="91437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3523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dirty="0" smtClean="0"/>
                        <a:t>21. </a:t>
                      </a:r>
                      <a:r>
                        <a:rPr lang="ru-RU" sz="11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Машины для приствольной обработки </a:t>
                      </a:r>
                    </a:p>
                  </a:txBody>
                  <a:tcPr marL="91437" marR="91437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dirty="0" smtClean="0"/>
                        <a:t>50% от стоимости</a:t>
                      </a:r>
                      <a:r>
                        <a:rPr lang="ru-RU" sz="1150" baseline="0" dirty="0" smtClean="0"/>
                        <a:t> (не более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baseline="0" dirty="0" smtClean="0"/>
                        <a:t>1000 тыс. руб.)</a:t>
                      </a:r>
                      <a:endParaRPr lang="ru-RU" sz="1150" dirty="0" smtClean="0"/>
                    </a:p>
                  </a:txBody>
                  <a:tcPr marL="91437" marR="91437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dirty="0" smtClean="0"/>
                        <a:t>100% от первоначального взноса (</a:t>
                      </a:r>
                      <a:r>
                        <a:rPr lang="ru-RU" sz="1150" baseline="0" dirty="0" smtClean="0"/>
                        <a:t>не более 1000 тыс. руб. и 50% стоимости предмета лизинга)</a:t>
                      </a:r>
                      <a:endParaRPr lang="ru-RU" sz="1150" dirty="0" smtClean="0"/>
                    </a:p>
                  </a:txBody>
                  <a:tcPr marL="91437" marR="91437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3523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dirty="0" smtClean="0"/>
                        <a:t>22. </a:t>
                      </a:r>
                      <a:r>
                        <a:rPr lang="ru-RU" sz="11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Машины для контурной обрезки </a:t>
                      </a:r>
                    </a:p>
                  </a:txBody>
                  <a:tcPr marL="91437" marR="91437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dirty="0" smtClean="0"/>
                        <a:t>50% от стоимости</a:t>
                      </a:r>
                      <a:r>
                        <a:rPr lang="ru-RU" sz="1150" baseline="0" dirty="0" smtClean="0"/>
                        <a:t> (не более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baseline="0" dirty="0" smtClean="0"/>
                        <a:t>1000 тыс. руб.)</a:t>
                      </a:r>
                      <a:endParaRPr lang="ru-RU" sz="1150" dirty="0" smtClean="0"/>
                    </a:p>
                  </a:txBody>
                  <a:tcPr marL="91437" marR="91437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dirty="0" smtClean="0"/>
                        <a:t>100% от первоначального взноса (</a:t>
                      </a:r>
                      <a:r>
                        <a:rPr lang="ru-RU" sz="1150" baseline="0" dirty="0" smtClean="0"/>
                        <a:t>не более 1000 тыс. руб. и 50% стоимости предмета лизинга)</a:t>
                      </a:r>
                      <a:endParaRPr lang="ru-RU" sz="1150" dirty="0" smtClean="0"/>
                    </a:p>
                  </a:txBody>
                  <a:tcPr marL="91437" marR="91437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5237">
                <a:tc>
                  <a:txBody>
                    <a:bodyPr/>
                    <a:lstStyle/>
                    <a:p>
                      <a:pPr algn="l"/>
                      <a:r>
                        <a:rPr lang="ru-RU" sz="1150" dirty="0" smtClean="0"/>
                        <a:t>22. </a:t>
                      </a:r>
                      <a:r>
                        <a:rPr lang="ru-RU" sz="11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Селекционные сеялки и селекционные комбайны </a:t>
                      </a:r>
                      <a:endParaRPr lang="ru-RU" sz="115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dirty="0" smtClean="0"/>
                        <a:t>50% от стоимости</a:t>
                      </a:r>
                    </a:p>
                  </a:txBody>
                  <a:tcPr marL="91437" marR="91437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dirty="0" smtClean="0"/>
                        <a:t>100% от первоначального взноса</a:t>
                      </a:r>
                      <a:r>
                        <a:rPr lang="ru-RU" sz="1150" baseline="0" dirty="0" smtClean="0"/>
                        <a:t> (не более   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baseline="0" dirty="0" smtClean="0"/>
                        <a:t>50% стоимости предмета лизинга)</a:t>
                      </a:r>
                      <a:endParaRPr lang="ru-RU" sz="1150" dirty="0" smtClean="0"/>
                    </a:p>
                  </a:txBody>
                  <a:tcPr marL="91437" marR="91437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3523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50" dirty="0" smtClean="0"/>
                        <a:t>23.</a:t>
                      </a:r>
                      <a:r>
                        <a:rPr lang="ru-RU" sz="1150" baseline="0" dirty="0" smtClean="0"/>
                        <a:t> </a:t>
                      </a:r>
                      <a:r>
                        <a:rPr lang="ru-RU" sz="11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Оборудование для организаций потребительской кооперации </a:t>
                      </a:r>
                      <a:endParaRPr lang="ru-RU" sz="115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dirty="0" smtClean="0"/>
                        <a:t>50% от стоимости (</a:t>
                      </a:r>
                      <a:r>
                        <a:rPr lang="ru-RU" sz="1150" baseline="0" dirty="0" smtClean="0"/>
                        <a:t>не более  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baseline="0" dirty="0" smtClean="0"/>
                        <a:t>10 000 тыс. руб.)</a:t>
                      </a:r>
                      <a:endParaRPr lang="ru-RU" sz="1150" dirty="0" smtClean="0"/>
                    </a:p>
                  </a:txBody>
                  <a:tcPr marL="91437" marR="91437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50" dirty="0" smtClean="0"/>
                    </a:p>
                  </a:txBody>
                  <a:tcPr marL="91437" marR="91437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792480506"/>
              </p:ext>
            </p:extLst>
          </p:nvPr>
        </p:nvGraphicFramePr>
        <p:xfrm>
          <a:off x="2165866" y="485775"/>
          <a:ext cx="9003485" cy="377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1496" name="TextBox 6"/>
          <p:cNvSpPr txBox="1">
            <a:spLocks noChangeArrowheads="1"/>
          </p:cNvSpPr>
          <p:nvPr/>
        </p:nvSpPr>
        <p:spPr bwMode="auto">
          <a:xfrm>
            <a:off x="2238997" y="38100"/>
            <a:ext cx="893035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000" dirty="0">
                <a:latin typeface="Arial" panose="020B0604020202020204" pitchFamily="34" charset="0"/>
              </a:rPr>
              <a:t>3. ТЕХНИЧЕСКАЯ И </a:t>
            </a:r>
            <a:r>
              <a:rPr lang="ru-RU" altLang="ru-RU" sz="2000" dirty="0" smtClean="0">
                <a:latin typeface="Arial" panose="020B0604020202020204" pitchFamily="34" charset="0"/>
              </a:rPr>
              <a:t>ТЕХНОЛОГИЧЕСКАЯ МОДЕРНИЗАЦИЯ</a:t>
            </a:r>
            <a:endParaRPr lang="ru-RU" altLang="ru-RU" sz="20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785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Місце для номера слайда 4"/>
          <p:cNvSpPr>
            <a:spLocks noGrp="1"/>
          </p:cNvSpPr>
          <p:nvPr>
            <p:ph type="sldNum" sz="quarter" idx="13"/>
          </p:nvPr>
        </p:nvSpPr>
        <p:spPr bwMode="auto">
          <a:xfrm>
            <a:off x="8824913" y="6308725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5CA9C86-42DE-4F06-8418-A3DCC148B900}" type="slidenum">
              <a:rPr lang="uk-UA" altLang="ru-RU" sz="1600" smtClean="0">
                <a:solidFill>
                  <a:schemeClr val="accent1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36</a:t>
            </a:fld>
            <a:endParaRPr lang="uk-UA" altLang="ru-RU" sz="160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smtClean="0">
              <a:solidFill>
                <a:schemeClr val="accent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681163" y="485775"/>
            <a:ext cx="7499350" cy="1143000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ru-RU" sz="2400" b="1" dirty="0">
              <a:solidFill>
                <a:schemeClr val="accent5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433042"/>
              </p:ext>
            </p:extLst>
          </p:nvPr>
        </p:nvGraphicFramePr>
        <p:xfrm>
          <a:off x="2244725" y="1431708"/>
          <a:ext cx="8858250" cy="3017865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24082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335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983907">
                  <a:extLst>
                    <a:ext uri="{9D8B030D-6E8A-4147-A177-3AD203B41FA5}">
                      <a16:colId xmlns:a16="http://schemas.microsoft.com/office/drawing/2014/main" xmlns="" val="4067060914"/>
                    </a:ext>
                  </a:extLst>
                </a:gridCol>
              </a:tblGrid>
              <a:tr h="274361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Оборудование и техника</a:t>
                      </a:r>
                      <a:endParaRPr lang="ru-RU" sz="1200" dirty="0"/>
                    </a:p>
                  </a:txBody>
                  <a:tcPr marL="91453" marR="91453" marT="45727" marB="45727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Размер возмещения из областного бюджета</a:t>
                      </a:r>
                      <a:endParaRPr lang="ru-RU" sz="1200" dirty="0"/>
                    </a:p>
                  </a:txBody>
                  <a:tcPr marL="91453" marR="91453" marT="45727" marB="45727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72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Приобретение</a:t>
                      </a:r>
                      <a:r>
                        <a:rPr lang="ru-RU" sz="1200" baseline="0" dirty="0" smtClean="0"/>
                        <a:t> за собственные или заемные средства</a:t>
                      </a:r>
                      <a:endParaRPr lang="ru-RU" sz="1200" dirty="0"/>
                    </a:p>
                  </a:txBody>
                  <a:tcPr marL="91453" marR="91453" marT="45727" marB="45727"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Приобретение</a:t>
                      </a:r>
                      <a:r>
                        <a:rPr lang="ru-RU" sz="1200" baseline="0" dirty="0" smtClean="0"/>
                        <a:t> по договору лизинга</a:t>
                      </a:r>
                      <a:endParaRPr lang="ru-RU" sz="1200" dirty="0"/>
                    </a:p>
                  </a:txBody>
                  <a:tcPr marL="91453" marR="91453" marT="45727" marB="45727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7269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/>
                        <a:t>1.</a:t>
                      </a:r>
                      <a:r>
                        <a:rPr lang="ru-RU" sz="1200" baseline="0" dirty="0" smtClean="0"/>
                        <a:t> Тракторы</a:t>
                      </a:r>
                      <a:endParaRPr lang="ru-RU" sz="1200" dirty="0"/>
                    </a:p>
                  </a:txBody>
                  <a:tcPr marL="91453" marR="91453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  10% от стоимости (до 150 </a:t>
                      </a:r>
                      <a:r>
                        <a:rPr lang="ru-RU" sz="1200" dirty="0" err="1" smtClean="0"/>
                        <a:t>л.с</a:t>
                      </a:r>
                      <a:r>
                        <a:rPr lang="ru-RU" sz="1200" dirty="0" smtClean="0"/>
                        <a:t>.)</a:t>
                      </a:r>
                    </a:p>
                    <a:p>
                      <a:pPr algn="ctr"/>
                      <a:r>
                        <a:rPr lang="ru-RU" sz="1200" dirty="0" smtClean="0"/>
                        <a:t>90% от стоимости (от 150л.с)</a:t>
                      </a:r>
                      <a:endParaRPr lang="ru-RU" sz="1200" dirty="0"/>
                    </a:p>
                  </a:txBody>
                  <a:tcPr marL="91453" marR="91453" marT="45727" marB="45727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100% от первоначального взноса, но не более 10% от стоимости</a:t>
                      </a:r>
                    </a:p>
                  </a:txBody>
                  <a:tcPr marL="91453" marR="91453" marT="45727" marB="45727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7269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/>
                        <a:t>2. Почвообрабатывающая и посевная техника</a:t>
                      </a:r>
                      <a:endParaRPr lang="ru-RU" sz="1200" dirty="0"/>
                    </a:p>
                  </a:txBody>
                  <a:tcPr marL="91453" marR="91453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30% от стоимости</a:t>
                      </a:r>
                      <a:endParaRPr lang="ru-RU" sz="1200" dirty="0"/>
                    </a:p>
                  </a:txBody>
                  <a:tcPr marL="91453" marR="91453" marT="45727" marB="45727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100% от первоначального взноса, но не более 30% от стоимости</a:t>
                      </a:r>
                    </a:p>
                  </a:txBody>
                  <a:tcPr marL="91453" marR="91453" marT="45727" marB="45727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57269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/>
                        <a:t>3. Машины для уборки и первичной</a:t>
                      </a:r>
                      <a:r>
                        <a:rPr lang="ru-RU" sz="1200" baseline="0" dirty="0" smtClean="0"/>
                        <a:t> обработки льна</a:t>
                      </a:r>
                      <a:endParaRPr lang="ru-RU" sz="1200" dirty="0"/>
                    </a:p>
                  </a:txBody>
                  <a:tcPr marL="91453" marR="91453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50% от стоимости</a:t>
                      </a:r>
                      <a:endParaRPr lang="ru-RU" sz="1200" dirty="0"/>
                    </a:p>
                  </a:txBody>
                  <a:tcPr marL="91453" marR="91453" marT="45727" marB="45727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100% от первоначального взноса,</a:t>
                      </a:r>
                      <a:r>
                        <a:rPr lang="ru-RU" sz="1200" baseline="0" dirty="0" smtClean="0"/>
                        <a:t> но не более 50% от 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стоимости</a:t>
                      </a:r>
                    </a:p>
                  </a:txBody>
                  <a:tcPr marL="91453" marR="91453" marT="45727" marB="45727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32987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Для получателей, взявшими на себя обязательства по увеличению посевных площадей &lt;*&gt;</a:t>
                      </a:r>
                    </a:p>
                  </a:txBody>
                  <a:tcPr marL="91453" marR="91453" marT="45727" marB="45727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L="91453" marR="91453" marT="45727" marB="45727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54615098"/>
                  </a:ext>
                </a:extLst>
              </a:tr>
              <a:tr h="457269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/>
                        <a:t>4. Льноуборочные комбайны, льнотеребилки, оборачиватели льна, сеялки для льна и пресс-подборщики для подбора льносырья</a:t>
                      </a:r>
                      <a:endParaRPr lang="ru-RU" sz="1200" dirty="0"/>
                    </a:p>
                  </a:txBody>
                  <a:tcPr marL="91453" marR="91453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75% от стоимости</a:t>
                      </a:r>
                      <a:endParaRPr lang="ru-RU" sz="1200" dirty="0"/>
                    </a:p>
                  </a:txBody>
                  <a:tcPr marL="91453" marR="91453" marT="45727" marB="45727"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1453" marR="91453" marT="45727" marB="45727" anchor="ctr"/>
                </a:tc>
                <a:extLst>
                  <a:ext uri="{0D108BD9-81ED-4DB2-BD59-A6C34878D82A}">
                    <a16:rowId xmlns:a16="http://schemas.microsoft.com/office/drawing/2014/main" xmlns="" val="3007150684"/>
                  </a:ext>
                </a:extLst>
              </a:tr>
            </a:tbl>
          </a:graphicData>
        </a:graphic>
      </p:graphicFrame>
      <p:grpSp>
        <p:nvGrpSpPr>
          <p:cNvPr id="63515" name="Группа 10"/>
          <p:cNvGrpSpPr>
            <a:grpSpLocks/>
          </p:cNvGrpSpPr>
          <p:nvPr/>
        </p:nvGrpSpPr>
        <p:grpSpPr bwMode="auto">
          <a:xfrm>
            <a:off x="3283585" y="500175"/>
            <a:ext cx="6494462" cy="383048"/>
            <a:chOff x="64490" y="-1196446"/>
            <a:chExt cx="6696744" cy="645979"/>
          </a:xfrm>
        </p:grpSpPr>
        <p:sp>
          <p:nvSpPr>
            <p:cNvPr id="12" name="Нашивка 11"/>
            <p:cNvSpPr/>
            <p:nvPr/>
          </p:nvSpPr>
          <p:spPr>
            <a:xfrm>
              <a:off x="64490" y="-1196446"/>
              <a:ext cx="6696744" cy="645979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Нашивка 4"/>
            <p:cNvSpPr/>
            <p:nvPr/>
          </p:nvSpPr>
          <p:spPr>
            <a:xfrm>
              <a:off x="267144" y="-1154157"/>
              <a:ext cx="6186017" cy="4604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6007" tIns="18669" rIns="18669" bIns="18669" spcCol="1270" anchor="ctr"/>
            <a:lstStyle/>
            <a:p>
              <a:pPr algn="ctr" defTabSz="6223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600" dirty="0" smtClean="0">
                  <a:solidFill>
                    <a:schemeClr val="tx1"/>
                  </a:solidFill>
                </a:rPr>
                <a:t>Постановление </a:t>
              </a:r>
              <a:r>
                <a:rPr lang="ru-RU" sz="1600" dirty="0">
                  <a:solidFill>
                    <a:schemeClr val="tx1"/>
                  </a:solidFill>
                </a:rPr>
                <a:t>Правительства НО от 10.11.2015 № 729 </a:t>
              </a:r>
            </a:p>
          </p:txBody>
        </p:sp>
      </p:grpSp>
      <p:sp>
        <p:nvSpPr>
          <p:cNvPr id="63516" name="TextBox 13"/>
          <p:cNvSpPr txBox="1">
            <a:spLocks noChangeArrowheads="1"/>
          </p:cNvSpPr>
          <p:nvPr/>
        </p:nvSpPr>
        <p:spPr bwMode="auto">
          <a:xfrm>
            <a:off x="3902075" y="44450"/>
            <a:ext cx="55864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400">
                <a:latin typeface="Arial" panose="020B0604020202020204" pitchFamily="34" charset="0"/>
              </a:rPr>
              <a:t>4. ПОДДЕРЖКА ПРОИЗВОДСТВА ЛЬНА</a:t>
            </a:r>
          </a:p>
        </p:txBody>
      </p:sp>
      <p:sp>
        <p:nvSpPr>
          <p:cNvPr id="63517" name="TextBox 14"/>
          <p:cNvSpPr txBox="1">
            <a:spLocks noChangeArrowheads="1"/>
          </p:cNvSpPr>
          <p:nvPr/>
        </p:nvSpPr>
        <p:spPr bwMode="auto">
          <a:xfrm>
            <a:off x="2244725" y="927111"/>
            <a:ext cx="857218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400" dirty="0">
                <a:latin typeface="Arial" panose="020B0604020202020204" pitchFamily="34" charset="0"/>
              </a:rPr>
              <a:t>Использование оборудования на цели производства продукции </a:t>
            </a:r>
            <a:r>
              <a:rPr lang="ru-RU" altLang="ru-RU" sz="1400" dirty="0" smtClean="0">
                <a:latin typeface="Arial" panose="020B0604020202020204" pitchFamily="34" charset="0"/>
              </a:rPr>
              <a:t>льноводства  </a:t>
            </a:r>
            <a:r>
              <a:rPr lang="ru-RU" altLang="ru-RU" sz="1400" dirty="0">
                <a:latin typeface="Arial" panose="020B0604020202020204" pitchFamily="34" charset="0"/>
              </a:rPr>
              <a:t>в течение 3-х лет с даты его приобретения </a:t>
            </a:r>
            <a:r>
              <a:rPr lang="ru-RU" altLang="ru-RU" sz="1400" dirty="0" smtClean="0">
                <a:latin typeface="Arial" panose="020B0604020202020204" pitchFamily="34" charset="0"/>
              </a:rPr>
              <a:t>!!! Приобретение </a:t>
            </a:r>
            <a:r>
              <a:rPr lang="ru-RU" altLang="ru-RU" sz="1400" dirty="0">
                <a:latin typeface="Arial" panose="020B0604020202020204" pitchFamily="34" charset="0"/>
              </a:rPr>
              <a:t>нового (не </a:t>
            </a:r>
            <a:r>
              <a:rPr lang="ru-RU" altLang="ru-RU" sz="1400" dirty="0" err="1">
                <a:latin typeface="Arial" panose="020B0604020202020204" pitchFamily="34" charset="0"/>
              </a:rPr>
              <a:t>эксплуатировавшегося</a:t>
            </a:r>
            <a:r>
              <a:rPr lang="ru-RU" altLang="ru-RU" sz="1400" dirty="0">
                <a:latin typeface="Arial" panose="020B0604020202020204" pitchFamily="34" charset="0"/>
              </a:rPr>
              <a:t>) оборудования, техники</a:t>
            </a:r>
            <a:r>
              <a:rPr lang="ru-RU" altLang="ru-RU" sz="1400" dirty="0" smtClean="0">
                <a:latin typeface="Arial" panose="020B0604020202020204" pitchFamily="34" charset="0"/>
              </a:rPr>
              <a:t>!!!</a:t>
            </a:r>
            <a:endParaRPr lang="ru-RU" altLang="ru-RU" sz="1400" dirty="0">
              <a:latin typeface="Arial" panose="020B0604020202020204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244725" y="4553881"/>
            <a:ext cx="8856262" cy="21199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400" dirty="0" smtClean="0">
                <a:solidFill>
                  <a:schemeClr val="tx1"/>
                </a:solidFill>
              </a:rPr>
              <a:t>&lt;*&gt;</a:t>
            </a:r>
            <a:r>
              <a:rPr lang="en-US" sz="1400" dirty="0" smtClean="0"/>
              <a:t> </a:t>
            </a:r>
            <a:r>
              <a:rPr lang="ru-RU" sz="1400" dirty="0">
                <a:solidFill>
                  <a:schemeClr val="tx1"/>
                </a:solidFill>
              </a:rPr>
              <a:t>Условия  д</a:t>
            </a:r>
            <a:r>
              <a:rPr lang="ru-RU" sz="1400" dirty="0" smtClean="0">
                <a:solidFill>
                  <a:schemeClr val="tx1"/>
                </a:solidFill>
              </a:rPr>
              <a:t>ля </a:t>
            </a:r>
            <a:r>
              <a:rPr lang="ru-RU" sz="1400" dirty="0">
                <a:solidFill>
                  <a:schemeClr val="tx1"/>
                </a:solidFill>
              </a:rPr>
              <a:t>получателей, взявшими на себя обязательства по увеличению посевных </a:t>
            </a:r>
            <a:r>
              <a:rPr lang="ru-RU" sz="1400" dirty="0" smtClean="0">
                <a:solidFill>
                  <a:schemeClr val="tx1"/>
                </a:solidFill>
              </a:rPr>
              <a:t>площадей:</a:t>
            </a:r>
          </a:p>
          <a:p>
            <a:pPr>
              <a:defRPr/>
            </a:pPr>
            <a:r>
              <a:rPr lang="ru-RU" sz="1400" dirty="0" smtClean="0">
                <a:solidFill>
                  <a:schemeClr val="tx1"/>
                </a:solidFill>
              </a:rPr>
              <a:t>   а</a:t>
            </a:r>
            <a:r>
              <a:rPr lang="ru-RU" sz="1400" dirty="0">
                <a:solidFill>
                  <a:schemeClr val="tx1"/>
                </a:solidFill>
              </a:rPr>
              <a:t>) в течение </a:t>
            </a:r>
            <a:r>
              <a:rPr lang="ru-RU" sz="1400" dirty="0" smtClean="0">
                <a:solidFill>
                  <a:schemeClr val="tx1"/>
                </a:solidFill>
              </a:rPr>
              <a:t>года </a:t>
            </a:r>
            <a:r>
              <a:rPr lang="ru-RU" sz="1400" dirty="0">
                <a:solidFill>
                  <a:schemeClr val="tx1"/>
                </a:solidFill>
              </a:rPr>
              <a:t>увеличить посевные площади льна-долгунца не менее, чем на 10 процентов по сравнению с отчетным годом, но не менее, чем на 10 гектаров (у получателей, которые в отчетном году не имели посевных площадей льна-долгунца, посевная площадь льна-долгунца в текущем году должна составить не менее 50 га</a:t>
            </a:r>
            <a:r>
              <a:rPr lang="ru-RU" sz="1400" dirty="0" smtClean="0">
                <a:solidFill>
                  <a:schemeClr val="tx1"/>
                </a:solidFill>
              </a:rPr>
              <a:t>);</a:t>
            </a:r>
            <a:endParaRPr lang="ru-RU" sz="14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ru-RU" sz="1400" dirty="0" smtClean="0">
                <a:solidFill>
                  <a:schemeClr val="tx1"/>
                </a:solidFill>
              </a:rPr>
              <a:t>   б</a:t>
            </a:r>
            <a:r>
              <a:rPr lang="ru-RU" sz="1400" dirty="0">
                <a:solidFill>
                  <a:schemeClr val="tx1"/>
                </a:solidFill>
              </a:rPr>
              <a:t>) не снижать посевные площади льна-долгунца в течение пяти </a:t>
            </a:r>
            <a:r>
              <a:rPr lang="ru-RU" sz="1400" dirty="0" smtClean="0">
                <a:solidFill>
                  <a:schemeClr val="tx1"/>
                </a:solidFill>
              </a:rPr>
              <a:t>лет.</a:t>
            </a:r>
            <a:endParaRPr lang="ru-RU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Місце для номера слайда 4"/>
          <p:cNvSpPr>
            <a:spLocks noGrp="1"/>
          </p:cNvSpPr>
          <p:nvPr>
            <p:ph type="sldNum" sz="quarter" idx="13"/>
          </p:nvPr>
        </p:nvSpPr>
        <p:spPr bwMode="auto">
          <a:xfrm>
            <a:off x="8824913" y="6308725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C17EC3F3-FC20-4F2C-9997-5DA2C11CFC92}" type="slidenum">
              <a:rPr lang="uk-UA" altLang="ru-RU" sz="1600" smtClean="0">
                <a:solidFill>
                  <a:schemeClr val="accent1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37</a:t>
            </a:fld>
            <a:endParaRPr lang="uk-UA" altLang="ru-RU" sz="160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smtClean="0">
              <a:solidFill>
                <a:schemeClr val="accent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681163" y="485775"/>
            <a:ext cx="7499350" cy="1143000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ru-RU" sz="2400" b="1" dirty="0">
              <a:solidFill>
                <a:schemeClr val="accent5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grpSp>
        <p:nvGrpSpPr>
          <p:cNvPr id="65541" name="Группа 3"/>
          <p:cNvGrpSpPr>
            <a:grpSpLocks/>
          </p:cNvGrpSpPr>
          <p:nvPr/>
        </p:nvGrpSpPr>
        <p:grpSpPr bwMode="auto">
          <a:xfrm>
            <a:off x="2298819" y="506413"/>
            <a:ext cx="8673981" cy="474662"/>
            <a:chOff x="32734" y="-1185924"/>
            <a:chExt cx="6696744" cy="645979"/>
          </a:xfrm>
        </p:grpSpPr>
        <p:sp>
          <p:nvSpPr>
            <p:cNvPr id="5" name="Нашивка 11"/>
            <p:cNvSpPr/>
            <p:nvPr/>
          </p:nvSpPr>
          <p:spPr>
            <a:xfrm>
              <a:off x="32734" y="-1185924"/>
              <a:ext cx="6696744" cy="645979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Нашивка 4"/>
            <p:cNvSpPr/>
            <p:nvPr/>
          </p:nvSpPr>
          <p:spPr>
            <a:xfrm>
              <a:off x="177210" y="-1185924"/>
              <a:ext cx="6185518" cy="64597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6007" tIns="18669" rIns="18669" bIns="18669" spcCol="1270" anchor="ctr"/>
            <a:lstStyle/>
            <a:p>
              <a:pPr algn="ctr" defTabSz="6223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600" dirty="0" smtClean="0">
                  <a:solidFill>
                    <a:schemeClr val="tx1"/>
                  </a:solidFill>
                </a:rPr>
                <a:t>Постановление </a:t>
              </a:r>
              <a:r>
                <a:rPr lang="ru-RU" sz="1600" dirty="0">
                  <a:solidFill>
                    <a:schemeClr val="tx1"/>
                  </a:solidFill>
                </a:rPr>
                <a:t>Правительства НО от 02.11.2012 № 781 </a:t>
              </a:r>
            </a:p>
          </p:txBody>
        </p:sp>
      </p:grpSp>
      <p:sp>
        <p:nvSpPr>
          <p:cNvPr id="65542" name="TextBox 6"/>
          <p:cNvSpPr txBox="1">
            <a:spLocks noChangeArrowheads="1"/>
          </p:cNvSpPr>
          <p:nvPr/>
        </p:nvSpPr>
        <p:spPr bwMode="auto">
          <a:xfrm>
            <a:off x="2495550" y="50800"/>
            <a:ext cx="8286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400">
                <a:latin typeface="Arial" panose="020B0604020202020204" pitchFamily="34" charset="0"/>
              </a:rPr>
              <a:t>5. ОБЛАСТНАЯ ПРОГРАММА ЛЬГОТНОГО КРЕДИТОВАНИЯ</a:t>
            </a:r>
          </a:p>
        </p:txBody>
      </p:sp>
      <p:sp>
        <p:nvSpPr>
          <p:cNvPr id="65543" name="TextBox 7"/>
          <p:cNvSpPr txBox="1">
            <a:spLocks noChangeArrowheads="1"/>
          </p:cNvSpPr>
          <p:nvPr/>
        </p:nvSpPr>
        <p:spPr bwMode="auto">
          <a:xfrm>
            <a:off x="2179638" y="981075"/>
            <a:ext cx="91646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dirty="0">
                <a:latin typeface="Arial" panose="020B0604020202020204" pitchFamily="34" charset="0"/>
              </a:rPr>
              <a:t>Субсидии </a:t>
            </a:r>
            <a:r>
              <a:rPr lang="ru-RU" altLang="ru-RU" sz="1800" dirty="0" smtClean="0">
                <a:latin typeface="Arial" panose="020B0604020202020204" pitchFamily="34" charset="0"/>
              </a:rPr>
              <a:t>перечисляются в </a:t>
            </a:r>
            <a:r>
              <a:rPr lang="ru-RU" altLang="ru-RU" sz="1800" dirty="0">
                <a:latin typeface="Arial" panose="020B0604020202020204" pitchFamily="34" charset="0"/>
              </a:rPr>
              <a:t>кредитную организацию для зачисления их в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dirty="0">
                <a:latin typeface="Arial" panose="020B0604020202020204" pitchFamily="34" charset="0"/>
              </a:rPr>
              <a:t>счет уплаты части процентов, начисленных Заемщикам за пользование кредитами!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dirty="0">
                <a:latin typeface="Arial" panose="020B0604020202020204" pitchFamily="34" charset="0"/>
              </a:rPr>
              <a:t>Заемщик оплачивает только часть процентной ставки!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7257511"/>
              </p:ext>
            </p:extLst>
          </p:nvPr>
        </p:nvGraphicFramePr>
        <p:xfrm>
          <a:off x="2179637" y="1912891"/>
          <a:ext cx="9758839" cy="33967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835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651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651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65120">
                  <a:extLst>
                    <a:ext uri="{9D8B030D-6E8A-4147-A177-3AD203B41FA5}">
                      <a16:colId xmlns:a16="http://schemas.microsoft.com/office/drawing/2014/main" xmlns="" val="2281107487"/>
                    </a:ext>
                  </a:extLst>
                </a:gridCol>
                <a:gridCol w="1865120">
                  <a:extLst>
                    <a:ext uri="{9D8B030D-6E8A-4147-A177-3AD203B41FA5}">
                      <a16:colId xmlns:a16="http://schemas.microsoft.com/office/drawing/2014/main" xmlns="" val="1764247772"/>
                    </a:ext>
                  </a:extLst>
                </a:gridCol>
              </a:tblGrid>
              <a:tr h="480631">
                <a:tc>
                  <a:txBody>
                    <a:bodyPr/>
                    <a:lstStyle/>
                    <a:p>
                      <a:endParaRPr lang="ru-RU" sz="16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401" marR="84401" marT="42196" marB="421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1600" dirty="0" smtClean="0">
                          <a:latin typeface="+mn-lt"/>
                        </a:rPr>
                        <a:t>Краткосрочные кредиты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1600" dirty="0" smtClean="0">
                          <a:latin typeface="+mn-lt"/>
                        </a:rPr>
                        <a:t>на срок до 1,5 лет</a:t>
                      </a:r>
                      <a:endParaRPr lang="ru-RU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401" marR="84401" marT="42196" marB="421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+mn-lt"/>
                        </a:rPr>
                        <a:t>Инвестиционные кредиты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+mn-lt"/>
                        </a:rPr>
                        <a:t>на срок до 10 лет</a:t>
                      </a:r>
                      <a:endParaRPr lang="ru-RU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401" marR="84401" marT="42196" marB="421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Инвестиционные кредиты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на срок до 5 лет</a:t>
                      </a:r>
                      <a:endParaRPr kumimoji="0" lang="ru-RU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4401" marR="84401" marT="42196" marB="421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Инвестиционные кредиты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на срок до 5 лет</a:t>
                      </a:r>
                      <a:endParaRPr lang="ru-RU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401" marR="84401" marT="42196" marB="421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7751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+mn-lt"/>
                        </a:rPr>
                        <a:t>Размер</a:t>
                      </a:r>
                      <a:r>
                        <a:rPr lang="ru-RU" sz="1600" baseline="0" dirty="0" smtClean="0">
                          <a:latin typeface="+mn-lt"/>
                        </a:rPr>
                        <a:t> возмещения</a:t>
                      </a:r>
                      <a:endParaRPr lang="ru-RU" sz="16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401" marR="84401" marT="42196" marB="421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</a:rPr>
                        <a:t>80% ключевой ставки ЦБ РФ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07994" marR="84401" marT="42196" marB="421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kumimoji="0" lang="ru-RU" sz="16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</a:rPr>
                        <a:t>100% ключевой ставки ЦБ РФ</a:t>
                      </a:r>
                      <a:endParaRPr lang="ru-RU" sz="160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107994" marR="84401" marT="42196" marB="421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120% ключевой ставки ЦБ РФ*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07994" marR="84401" marT="42196" marB="421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до 4 процентных пунктов** </a:t>
                      </a:r>
                    </a:p>
                  </a:txBody>
                  <a:tcPr marL="107994" marR="84401" marT="42196" marB="421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55057"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80000"/>
                        </a:lnSpc>
                      </a:pPr>
                      <a:r>
                        <a:rPr lang="ru-RU" sz="1600" kern="1200" dirty="0" smtClean="0">
                          <a:latin typeface="+mn-lt"/>
                        </a:rPr>
                        <a:t>Возможность рефинансирования</a:t>
                      </a:r>
                      <a:endParaRPr lang="ru-RU" sz="16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4389" marR="84389" marT="42185" marB="42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</a:rPr>
                        <a:t>не предусмотрена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07994" marR="84389" marT="42185" marB="42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80000"/>
                        </a:lnSpc>
                      </a:pPr>
                      <a:r>
                        <a:rPr lang="ru-RU" sz="1600" kern="1200" dirty="0" smtClean="0">
                          <a:latin typeface="+mn-lt"/>
                        </a:rPr>
                        <a:t>предусмотрена</a:t>
                      </a:r>
                      <a:endParaRPr lang="ru-RU" sz="16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07994" marR="84389" marT="42185" marB="42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предусмотрена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07994" marR="84389" marT="42185" marB="42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предусмотрена</a:t>
                      </a:r>
                    </a:p>
                  </a:txBody>
                  <a:tcPr marL="107994" marR="84389" marT="42185" marB="42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11096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+mn-lt"/>
                        </a:rPr>
                        <a:t>Возможность пролонгации</a:t>
                      </a:r>
                      <a:endParaRPr lang="ru-RU" sz="16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401" marR="84401" marT="42196" marB="421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</a:rPr>
                        <a:t>предусмотрена</a:t>
                      </a:r>
                      <a:endParaRPr kumimoji="0" lang="ru-RU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07994" marR="84401" marT="42196" marB="421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724470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latin typeface="+mn-lt"/>
                        </a:rPr>
                        <a:t>Сроки предоставления подтверждающих</a:t>
                      </a:r>
                      <a:r>
                        <a:rPr lang="ru-RU" sz="1600" kern="1200" baseline="0" dirty="0" smtClean="0">
                          <a:latin typeface="+mn-lt"/>
                        </a:rPr>
                        <a:t> целевое использование кредита </a:t>
                      </a:r>
                      <a:r>
                        <a:rPr lang="ru-RU" sz="1600" kern="1200" dirty="0" smtClean="0">
                          <a:latin typeface="+mn-lt"/>
                        </a:rPr>
                        <a:t>документов</a:t>
                      </a:r>
                      <a:endParaRPr lang="ru-RU" sz="1600" b="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4401" marR="84401" marT="42196" marB="421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1600" dirty="0" smtClean="0">
                          <a:latin typeface="+mn-lt"/>
                        </a:rPr>
                        <a:t>В</a:t>
                      </a:r>
                      <a:r>
                        <a:rPr lang="ru-RU" sz="1600" baseline="0" dirty="0" smtClean="0">
                          <a:latin typeface="+mn-lt"/>
                        </a:rPr>
                        <a:t> течение 20 дней со дня получения ТМЦ, оказания услуг, выполнения работ</a:t>
                      </a:r>
                      <a:endParaRPr lang="ru-RU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ru-RU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107994" marR="0" marT="42185" marB="42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13" name="Скругленный прямоугольник 12"/>
          <p:cNvSpPr/>
          <p:nvPr/>
        </p:nvSpPr>
        <p:spPr>
          <a:xfrm>
            <a:off x="2179636" y="5394300"/>
            <a:ext cx="9716109" cy="13782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400" dirty="0" smtClean="0">
                <a:solidFill>
                  <a:schemeClr val="tx1"/>
                </a:solidFill>
              </a:rPr>
              <a:t>* Для </a:t>
            </a:r>
            <a:r>
              <a:rPr lang="ru-RU" sz="1400" dirty="0">
                <a:solidFill>
                  <a:schemeClr val="tx1"/>
                </a:solidFill>
              </a:rPr>
              <a:t>заемщиков - </a:t>
            </a:r>
            <a:r>
              <a:rPr lang="ru-RU" sz="1400" dirty="0" smtClean="0">
                <a:solidFill>
                  <a:schemeClr val="tx1"/>
                </a:solidFill>
              </a:rPr>
              <a:t>птицеводческих организаций</a:t>
            </a:r>
            <a:r>
              <a:rPr lang="ru-RU" sz="1400" dirty="0">
                <a:solidFill>
                  <a:schemeClr val="tx1"/>
                </a:solidFill>
              </a:rPr>
              <a:t>, а также 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  <a:r>
              <a:rPr lang="ru-RU" sz="1400" dirty="0">
                <a:solidFill>
                  <a:schemeClr val="tx1"/>
                </a:solidFill>
              </a:rPr>
              <a:t>организаций пищевой и перерабатывающей </a:t>
            </a:r>
            <a:r>
              <a:rPr lang="ru-RU" sz="1400" dirty="0" smtClean="0">
                <a:solidFill>
                  <a:schemeClr val="tx1"/>
                </a:solidFill>
              </a:rPr>
              <a:t>промышленности, осуществляющих деятельность по переработке молока;</a:t>
            </a:r>
          </a:p>
          <a:p>
            <a:pPr>
              <a:defRPr/>
            </a:pPr>
            <a:endParaRPr lang="ru-RU" sz="1400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ru-RU" sz="1400" dirty="0" smtClean="0">
                <a:solidFill>
                  <a:schemeClr val="tx1"/>
                </a:solidFill>
              </a:rPr>
              <a:t>** Для заемщиков </a:t>
            </a:r>
            <a:r>
              <a:rPr lang="ru-RU" sz="1400" dirty="0">
                <a:solidFill>
                  <a:schemeClr val="tx1"/>
                </a:solidFill>
              </a:rPr>
              <a:t>- организаций пищевой и перерабатывающей промышленности</a:t>
            </a:r>
            <a:r>
              <a:rPr lang="ru-RU" sz="1400" dirty="0" smtClean="0">
                <a:solidFill>
                  <a:schemeClr val="tx1"/>
                </a:solidFill>
              </a:rPr>
              <a:t>, привлекших инвестиционный кредит в рамках федеральной программы льготного кредитования  </a:t>
            </a:r>
            <a:endParaRPr lang="ru-RU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Місце для номера слайда 4"/>
          <p:cNvSpPr>
            <a:spLocks noGrp="1"/>
          </p:cNvSpPr>
          <p:nvPr>
            <p:ph type="sldNum" sz="quarter" idx="13"/>
          </p:nvPr>
        </p:nvSpPr>
        <p:spPr bwMode="auto">
          <a:xfrm>
            <a:off x="8824913" y="6308725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DCF308E7-F04B-448D-9C29-6EDFD5FAFD04}" type="slidenum">
              <a:rPr lang="uk-UA" altLang="ru-RU" sz="1600" smtClean="0">
                <a:solidFill>
                  <a:schemeClr val="accent1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38</a:t>
            </a:fld>
            <a:endParaRPr lang="uk-UA" altLang="ru-RU" sz="160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smtClean="0">
              <a:solidFill>
                <a:schemeClr val="accent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681163" y="485775"/>
            <a:ext cx="7499350" cy="1143000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ru-RU" sz="2400" b="1" dirty="0">
              <a:solidFill>
                <a:schemeClr val="accent5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grpSp>
        <p:nvGrpSpPr>
          <p:cNvPr id="67588" name="Группа 3"/>
          <p:cNvGrpSpPr>
            <a:grpSpLocks/>
          </p:cNvGrpSpPr>
          <p:nvPr/>
        </p:nvGrpSpPr>
        <p:grpSpPr bwMode="auto">
          <a:xfrm>
            <a:off x="2182812" y="701675"/>
            <a:ext cx="8943811" cy="709613"/>
            <a:chOff x="-45583" y="-1179148"/>
            <a:chExt cx="6696744" cy="664085"/>
          </a:xfrm>
        </p:grpSpPr>
        <p:sp>
          <p:nvSpPr>
            <p:cNvPr id="5" name="Нашивка 11"/>
            <p:cNvSpPr/>
            <p:nvPr/>
          </p:nvSpPr>
          <p:spPr>
            <a:xfrm>
              <a:off x="-45583" y="-1179148"/>
              <a:ext cx="6696744" cy="646257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Нашивка 4"/>
            <p:cNvSpPr/>
            <p:nvPr/>
          </p:nvSpPr>
          <p:spPr>
            <a:xfrm>
              <a:off x="109150" y="-1161320"/>
              <a:ext cx="6463948" cy="64625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6007" tIns="18669" rIns="18669" bIns="18669" spcCol="1270" anchor="ctr"/>
            <a:lstStyle/>
            <a:p>
              <a:pPr algn="ctr" defTabSz="622300">
                <a:spcAft>
                  <a:spcPts val="0"/>
                </a:spcAft>
                <a:defRPr/>
              </a:pPr>
              <a:r>
                <a:rPr lang="ru-RU" sz="1600" dirty="0" smtClean="0">
                  <a:solidFill>
                    <a:schemeClr val="tx1"/>
                  </a:solidFill>
                </a:rPr>
                <a:t>Закон </a:t>
              </a:r>
              <a:r>
                <a:rPr lang="ru-RU" sz="1600" dirty="0">
                  <a:solidFill>
                    <a:schemeClr val="tx1"/>
                  </a:solidFill>
                </a:rPr>
                <a:t>Нижегородской области </a:t>
              </a:r>
              <a:r>
                <a:rPr lang="ru-RU" sz="1600" dirty="0" smtClean="0">
                  <a:solidFill>
                    <a:schemeClr val="tx1"/>
                  </a:solidFill>
                </a:rPr>
                <a:t>от </a:t>
              </a:r>
              <a:r>
                <a:rPr lang="ru-RU" sz="1600" dirty="0">
                  <a:solidFill>
                    <a:schemeClr val="tx1"/>
                  </a:solidFill>
                </a:rPr>
                <a:t>26.12.2018 № 158-З, </a:t>
              </a:r>
              <a:endParaRPr lang="ru-RU" sz="1600" dirty="0" smtClean="0">
                <a:solidFill>
                  <a:schemeClr val="tx1"/>
                </a:solidFill>
              </a:endParaRPr>
            </a:p>
            <a:p>
              <a:pPr algn="ctr" defTabSz="6223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600" dirty="0" smtClean="0">
                  <a:solidFill>
                    <a:schemeClr val="tx1"/>
                  </a:solidFill>
                </a:rPr>
                <a:t>Постановления </a:t>
              </a:r>
              <a:r>
                <a:rPr lang="ru-RU" sz="1600" dirty="0">
                  <a:solidFill>
                    <a:schemeClr val="tx1"/>
                  </a:solidFill>
                </a:rPr>
                <a:t>Правительства НО от 05.03.2009 № 92 </a:t>
              </a:r>
              <a:r>
                <a:rPr lang="ru-RU" sz="1600" dirty="0" smtClean="0">
                  <a:solidFill>
                    <a:schemeClr val="tx1"/>
                  </a:solidFill>
                </a:rPr>
                <a:t> и от 19.06.2019 № 378</a:t>
              </a:r>
              <a:endParaRPr lang="ru-RU" sz="1600" dirty="0">
                <a:solidFill>
                  <a:schemeClr val="tx1"/>
                </a:solidFill>
              </a:endParaRPr>
            </a:p>
          </p:txBody>
        </p:sp>
      </p:grpSp>
      <p:sp>
        <p:nvSpPr>
          <p:cNvPr id="67589" name="TextBox 6"/>
          <p:cNvSpPr txBox="1">
            <a:spLocks noChangeArrowheads="1"/>
          </p:cNvSpPr>
          <p:nvPr/>
        </p:nvSpPr>
        <p:spPr bwMode="auto">
          <a:xfrm>
            <a:off x="3421063" y="185738"/>
            <a:ext cx="62023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400">
                <a:latin typeface="Arial" panose="020B0604020202020204" pitchFamily="34" charset="0"/>
              </a:rPr>
              <a:t>6. ПОДДЕРЖКА КАДРОВОГО ПОТЕНЦИАЛА</a:t>
            </a: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163029444"/>
              </p:ext>
            </p:extLst>
          </p:nvPr>
        </p:nvGraphicFramePr>
        <p:xfrm>
          <a:off x="2183508" y="1314711"/>
          <a:ext cx="8892480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7592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9608" y="3021763"/>
            <a:ext cx="923925" cy="134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89465" y="5178752"/>
            <a:ext cx="4132779" cy="151260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Ежемесячная доплата к страховой </a:t>
            </a:r>
            <a:r>
              <a:rPr lang="ru-RU" sz="1400" b="1" u="sng" dirty="0">
                <a:solidFill>
                  <a:schemeClr val="tx1"/>
                </a:solidFill>
                <a:ea typeface="Times New Roman" panose="02020603050405020304" pitchFamily="18" charset="0"/>
              </a:rPr>
              <a:t>Е</a:t>
            </a:r>
            <a:r>
              <a:rPr lang="ru-RU" sz="1400" b="1" u="sng" dirty="0" smtClean="0">
                <a:solidFill>
                  <a:schemeClr val="tx1"/>
                </a:solidFill>
                <a:ea typeface="Times New Roman" panose="02020603050405020304" pitchFamily="18" charset="0"/>
              </a:rPr>
              <a:t>диновременная выплата молодым </a:t>
            </a:r>
            <a:r>
              <a:rPr lang="ru-RU" sz="1400" b="1" u="sng" dirty="0">
                <a:solidFill>
                  <a:schemeClr val="tx1"/>
                </a:solidFill>
                <a:ea typeface="Times New Roman" panose="02020603050405020304" pitchFamily="18" charset="0"/>
              </a:rPr>
              <a:t>специалистам (до 35 лет</a:t>
            </a:r>
            <a:r>
              <a:rPr lang="ru-RU" sz="1400" b="1" u="sng" dirty="0" smtClean="0">
                <a:solidFill>
                  <a:schemeClr val="tx1"/>
                </a:solidFill>
                <a:ea typeface="Times New Roman" panose="02020603050405020304" pitchFamily="18" charset="0"/>
              </a:rPr>
              <a:t>) на улучшение жилищных условий</a:t>
            </a:r>
          </a:p>
          <a:p>
            <a:pPr algn="ctr"/>
            <a:endParaRPr lang="ru-RU" sz="1400" dirty="0" smtClean="0">
              <a:solidFill>
                <a:schemeClr val="tx1"/>
              </a:solidFill>
              <a:ea typeface="Times New Roman" panose="02020603050405020304" pitchFamily="18" charset="0"/>
            </a:endParaRPr>
          </a:p>
          <a:p>
            <a:pPr algn="ctr"/>
            <a:r>
              <a:rPr lang="ru-RU" sz="1400" dirty="0" smtClean="0">
                <a:solidFill>
                  <a:schemeClr val="tx1"/>
                </a:solidFill>
                <a:ea typeface="Times New Roman" panose="02020603050405020304" pitchFamily="18" charset="0"/>
              </a:rPr>
              <a:t>до 1 млн рублей</a:t>
            </a:r>
            <a:endParaRPr lang="ru-RU" sz="1400" dirty="0">
              <a:solidFill>
                <a:schemeClr val="tx1"/>
              </a:solidFill>
              <a:ea typeface="Times New Roman" panose="02020603050405020304" pitchFamily="18" charset="0"/>
            </a:endParaRPr>
          </a:p>
          <a:p>
            <a:pPr algn="ctr"/>
            <a:r>
              <a:rPr lang="ru-RU" dirty="0" smtClean="0"/>
              <a:t>от </a:t>
            </a:r>
            <a:r>
              <a:rPr lang="ru-RU" dirty="0"/>
              <a:t>10 до 15 лет – 2 000 руб.;</a:t>
            </a:r>
          </a:p>
          <a:p>
            <a:pPr algn="ctr"/>
            <a:r>
              <a:rPr lang="ru-RU" dirty="0"/>
              <a:t>свыше 15 лет – 2 500 руб.</a:t>
            </a:r>
          </a:p>
        </p:txBody>
      </p:sp>
    </p:spTree>
    <p:extLst>
      <p:ext uri="{BB962C8B-B14F-4D97-AF65-F5344CB8AC3E}">
        <p14:creationId xmlns:p14="http://schemas.microsoft.com/office/powerpoint/2010/main" val="3147696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Місце для номера слайда 4"/>
          <p:cNvSpPr>
            <a:spLocks noGrp="1"/>
          </p:cNvSpPr>
          <p:nvPr>
            <p:ph type="sldNum" sz="quarter" idx="13"/>
          </p:nvPr>
        </p:nvSpPr>
        <p:spPr bwMode="auto">
          <a:xfrm>
            <a:off x="8824913" y="6308725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53C23E9A-46CF-4AE8-9E04-6B4EDD7A2D02}" type="slidenum">
              <a:rPr lang="uk-UA" altLang="ru-RU" sz="1600" smtClean="0">
                <a:solidFill>
                  <a:schemeClr val="accent1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39</a:t>
            </a:fld>
            <a:endParaRPr lang="uk-UA" altLang="ru-RU" sz="160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smtClean="0">
              <a:solidFill>
                <a:schemeClr val="accent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681163" y="485775"/>
            <a:ext cx="7499350" cy="1143000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ru-RU" sz="2400" b="1" dirty="0">
              <a:solidFill>
                <a:schemeClr val="accent5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69637" name="TextBox 4"/>
          <p:cNvSpPr txBox="1">
            <a:spLocks noChangeArrowheads="1"/>
          </p:cNvSpPr>
          <p:nvPr/>
        </p:nvSpPr>
        <p:spPr bwMode="auto">
          <a:xfrm>
            <a:off x="2758352" y="579437"/>
            <a:ext cx="701980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Arial" panose="020B0604020202020204" pitchFamily="34" charset="0"/>
              </a:rPr>
              <a:t>7. </a:t>
            </a:r>
            <a:r>
              <a:rPr lang="ru-RU" altLang="ru-RU" sz="2400" dirty="0" smtClean="0">
                <a:latin typeface="Arial" panose="020B0604020202020204" pitchFamily="34" charset="0"/>
              </a:rPr>
              <a:t>Развитие овощеводства защищенного грунта</a:t>
            </a:r>
            <a:endParaRPr lang="ru-RU" altLang="ru-RU" sz="2400" dirty="0">
              <a:latin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0639754"/>
              </p:ext>
            </p:extLst>
          </p:nvPr>
        </p:nvGraphicFramePr>
        <p:xfrm>
          <a:off x="2113632" y="1365417"/>
          <a:ext cx="9039208" cy="24688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723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8690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69869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1637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05360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Наименование государственной поддержки</a:t>
                      </a:r>
                      <a:endParaRPr lang="ru-RU" sz="1500" dirty="0"/>
                    </a:p>
                  </a:txBody>
                  <a:tcPr marL="91452" marR="91452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Нормативный</a:t>
                      </a:r>
                      <a:r>
                        <a:rPr lang="ru-RU" sz="1500" baseline="0" dirty="0" smtClean="0"/>
                        <a:t> правовой акт</a:t>
                      </a:r>
                      <a:endParaRPr lang="ru-RU" sz="1500" dirty="0"/>
                    </a:p>
                  </a:txBody>
                  <a:tcPr marL="91452" marR="91452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Субсидия из областного бюджета</a:t>
                      </a:r>
                      <a:endParaRPr lang="ru-RU" sz="1500" dirty="0"/>
                    </a:p>
                  </a:txBody>
                  <a:tcPr marL="91452" marR="91452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Условия</a:t>
                      </a:r>
                      <a:endParaRPr lang="ru-RU" sz="1500" dirty="0"/>
                    </a:p>
                  </a:txBody>
                  <a:tcPr marL="91452" marR="91452" marT="45724" marB="45724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05580">
                <a:tc>
                  <a:txBody>
                    <a:bodyPr/>
                    <a:lstStyle/>
                    <a:p>
                      <a:pPr algn="l"/>
                      <a:r>
                        <a:rPr lang="ru-RU" sz="1500" dirty="0" smtClean="0"/>
                        <a:t>Развитие овощеводства защищенного грунта</a:t>
                      </a:r>
                      <a:endParaRPr lang="ru-RU" sz="1500" dirty="0"/>
                    </a:p>
                  </a:txBody>
                  <a:tcPr marL="91452" marR="91452" marT="45724" marB="45724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Постановление Правительства НО от 21.01.2015 № 24</a:t>
                      </a:r>
                      <a:endParaRPr kumimoji="0" lang="ru-RU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2" marR="91452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kern="1200" dirty="0" smtClean="0">
                          <a:effectLst/>
                        </a:rPr>
                        <a:t>15% стоимости энергоносителей;</a:t>
                      </a:r>
                    </a:p>
                    <a:p>
                      <a:pPr algn="ctr"/>
                      <a:r>
                        <a:rPr lang="ru-RU" sz="1500" dirty="0" smtClean="0"/>
                        <a:t> 21,5% стоимости энергоносителей - для получателей в течение 5 лет с даты ввода в эксплуатацию вновь построенного тепличного комплекса площадью не менее 5 гектаров</a:t>
                      </a:r>
                    </a:p>
                    <a:p>
                      <a:pPr algn="ctr"/>
                      <a:endParaRPr lang="ru-RU" sz="1500" dirty="0"/>
                    </a:p>
                  </a:txBody>
                  <a:tcPr marL="91452" marR="91452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Получатели – тепличные предприятия</a:t>
                      </a:r>
                      <a:endParaRPr lang="ru-RU" sz="1500" dirty="0"/>
                    </a:p>
                  </a:txBody>
                  <a:tcPr marL="91452" marR="91452" marT="45724" marB="45724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Місце для номера слайда 4"/>
          <p:cNvSpPr>
            <a:spLocks noGrp="1"/>
          </p:cNvSpPr>
          <p:nvPr>
            <p:ph type="sldNum" sz="quarter" idx="13"/>
          </p:nvPr>
        </p:nvSpPr>
        <p:spPr bwMode="auto">
          <a:xfrm>
            <a:off x="8824913" y="6308725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dirty="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95494CE8-FBC4-4E6F-A1EC-C22EF81BC26E}" type="slidenum">
              <a:rPr lang="uk-UA" altLang="ru-RU" sz="1600" smtClean="0">
                <a:solidFill>
                  <a:schemeClr val="accent1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4</a:t>
            </a:fld>
            <a:endParaRPr lang="uk-UA" altLang="ru-RU" sz="1600" dirty="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dirty="0" smtClean="0">
              <a:solidFill>
                <a:schemeClr val="accent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681163" y="485775"/>
            <a:ext cx="7499350" cy="1143000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ru-RU" sz="2400" b="1" dirty="0">
              <a:solidFill>
                <a:schemeClr val="accent5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2588076863"/>
              </p:ext>
            </p:extLst>
          </p:nvPr>
        </p:nvGraphicFramePr>
        <p:xfrm>
          <a:off x="1938072" y="669444"/>
          <a:ext cx="10017493" cy="7756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TextBox 8"/>
          <p:cNvSpPr txBox="1">
            <a:spLocks noChangeArrowheads="1"/>
          </p:cNvSpPr>
          <p:nvPr/>
        </p:nvSpPr>
        <p:spPr bwMode="auto">
          <a:xfrm>
            <a:off x="2238931" y="110545"/>
            <a:ext cx="86423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«</a:t>
            </a:r>
            <a:r>
              <a:rPr lang="en-US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КОМПЕНСИРУЮЩАЯ</a:t>
            </a: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СУБСИДИЯ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117877" y="2475041"/>
            <a:ext cx="9547131" cy="37071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  <a:scene3d>
            <a:camera prst="orthographicFront"/>
            <a:lightRig rig="threePt" dir="t"/>
          </a:scene3d>
          <a:sp3d extrusionH="69850" contourW="44450">
            <a:bevelT w="63500" h="69850"/>
            <a:bevelB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 anchorCtr="0"/>
          <a:lstStyle/>
          <a:p>
            <a:pPr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1.1. Поддержка элитного семеноводства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117877" y="3035823"/>
            <a:ext cx="9547131" cy="37071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  <a:scene3d>
            <a:camera prst="orthographicFront"/>
            <a:lightRig rig="threePt" dir="t"/>
          </a:scene3d>
          <a:sp3d extrusionH="69850" contourW="44450">
            <a:bevelT w="63500" h="69850"/>
            <a:bevelB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 anchorCtr="0"/>
          <a:lstStyle/>
          <a:p>
            <a:pPr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1.2. Поддержка сельскохозяйственного страхования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117876" y="3565662"/>
            <a:ext cx="9547131" cy="37071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  <a:scene3d>
            <a:camera prst="orthographicFront"/>
            <a:lightRig rig="threePt" dir="t"/>
          </a:scene3d>
          <a:sp3d extrusionH="69850" contourW="44450">
            <a:bevelT w="63500" h="69850"/>
            <a:bevelB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 anchorCtr="0"/>
          <a:lstStyle/>
          <a:p>
            <a:pPr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1.3. Поддержка племенного животноводства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117875" y="4104047"/>
            <a:ext cx="9547131" cy="37071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  <a:scene3d>
            <a:camera prst="orthographicFront"/>
            <a:lightRig rig="threePt" dir="t"/>
          </a:scene3d>
          <a:sp3d extrusionH="69850" contourW="44450">
            <a:bevelT w="63500" h="69850"/>
            <a:bevelB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 anchorCtr="0"/>
          <a:lstStyle/>
          <a:p>
            <a:pPr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1.4. Субсидии на производство мяса КРС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117874" y="4693707"/>
            <a:ext cx="9547131" cy="37071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  <a:scene3d>
            <a:camera prst="orthographicFront"/>
            <a:lightRig rig="threePt" dir="t"/>
          </a:scene3d>
          <a:sp3d extrusionH="69850" contourW="44450">
            <a:bevelT w="63500" h="69850"/>
            <a:bevelB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 anchorCtr="0"/>
          <a:lstStyle/>
          <a:p>
            <a:pPr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1.5. Субсидии на проведение агротехнологических работ (на 1 га льна-долгунца и технической конопли)</a:t>
            </a:r>
            <a:endParaRPr lang="ru-RU" sz="1600" dirty="0">
              <a:solidFill>
                <a:schemeClr val="tx1"/>
              </a:solidFill>
            </a:endParaRPr>
          </a:p>
        </p:txBody>
      </p:sp>
      <p:graphicFrame>
        <p:nvGraphicFramePr>
          <p:cNvPr id="19" name="Схема 18"/>
          <p:cNvGraphicFramePr/>
          <p:nvPr>
            <p:extLst>
              <p:ext uri="{D42A27DB-BD31-4B8C-83A1-F6EECF244321}">
                <p14:modId xmlns:p14="http://schemas.microsoft.com/office/powerpoint/2010/main" val="4082367506"/>
              </p:ext>
            </p:extLst>
          </p:nvPr>
        </p:nvGraphicFramePr>
        <p:xfrm>
          <a:off x="1882695" y="669444"/>
          <a:ext cx="10017493" cy="7756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Місце для номера слайда 4"/>
          <p:cNvSpPr>
            <a:spLocks noGrp="1"/>
          </p:cNvSpPr>
          <p:nvPr>
            <p:ph type="sldNum" sz="quarter" idx="13"/>
          </p:nvPr>
        </p:nvSpPr>
        <p:spPr bwMode="auto">
          <a:xfrm>
            <a:off x="8824913" y="6308725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55AF6570-F3D5-4ACB-ADEB-461916732436}" type="slidenum">
              <a:rPr lang="uk-UA" altLang="ru-RU" sz="1600" smtClean="0">
                <a:solidFill>
                  <a:schemeClr val="accent1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5</a:t>
            </a:fld>
            <a:endParaRPr lang="uk-UA" altLang="ru-RU" sz="160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smtClean="0">
              <a:solidFill>
                <a:schemeClr val="accent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681163" y="485775"/>
            <a:ext cx="7499350" cy="1143000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ru-RU" sz="2400" b="1" dirty="0">
              <a:solidFill>
                <a:schemeClr val="accent5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14341" name="TextBox 8"/>
          <p:cNvSpPr txBox="1">
            <a:spLocks noChangeArrowheads="1"/>
          </p:cNvSpPr>
          <p:nvPr/>
        </p:nvSpPr>
        <p:spPr bwMode="auto">
          <a:xfrm>
            <a:off x="1681163" y="20584"/>
            <a:ext cx="86423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«</a:t>
            </a:r>
            <a:r>
              <a:rPr lang="en-US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КОМПЕНСИРУЮЩАЯ</a:t>
            </a: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СУБСИДИЯ</a:t>
            </a:r>
          </a:p>
        </p:txBody>
      </p:sp>
      <p:sp>
        <p:nvSpPr>
          <p:cNvPr id="14342" name="TextBox 7"/>
          <p:cNvSpPr txBox="1">
            <a:spLocks noChangeArrowheads="1"/>
          </p:cNvSpPr>
          <p:nvPr/>
        </p:nvSpPr>
        <p:spPr bwMode="auto">
          <a:xfrm>
            <a:off x="3098977" y="500135"/>
            <a:ext cx="67372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400" dirty="0" smtClean="0">
                <a:latin typeface="Arial" panose="020B0604020202020204" pitchFamily="34" charset="0"/>
              </a:rPr>
              <a:t>1.1. </a:t>
            </a:r>
            <a:r>
              <a:rPr lang="ru-RU" altLang="ru-RU" sz="2400" dirty="0" err="1" smtClean="0">
                <a:latin typeface="Arial" panose="020B0604020202020204" pitchFamily="34" charset="0"/>
              </a:rPr>
              <a:t>Поддержк</a:t>
            </a:r>
            <a:r>
              <a:rPr lang="en-US" altLang="ru-RU" sz="2400" dirty="0" smtClean="0">
                <a:latin typeface="Arial" panose="020B0604020202020204" pitchFamily="34" charset="0"/>
              </a:rPr>
              <a:t>а </a:t>
            </a:r>
            <a:r>
              <a:rPr lang="ru-RU" altLang="ru-RU" sz="2400" dirty="0" smtClean="0">
                <a:latin typeface="Arial" panose="020B0604020202020204" pitchFamily="34" charset="0"/>
              </a:rPr>
              <a:t>элитного семеноводства</a:t>
            </a:r>
            <a:endParaRPr lang="ru-RU" altLang="ru-RU" sz="2400" dirty="0">
              <a:latin typeface="Arial" panose="020B0604020202020204" pitchFamily="34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213648" y="1057275"/>
            <a:ext cx="9148430" cy="5250418"/>
            <a:chOff x="1974365" y="1539393"/>
            <a:chExt cx="9148430" cy="5250418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1974365" y="1549268"/>
              <a:ext cx="2136440" cy="418869"/>
              <a:chOff x="0" y="271471"/>
              <a:chExt cx="2136440" cy="418869"/>
            </a:xfrm>
          </p:grpSpPr>
          <p:sp>
            <p:nvSpPr>
              <p:cNvPr id="45" name="Скругленный прямоугольник 44"/>
              <p:cNvSpPr/>
              <p:nvPr/>
            </p:nvSpPr>
            <p:spPr>
              <a:xfrm>
                <a:off x="0" y="271471"/>
                <a:ext cx="2136440" cy="418869"/>
              </a:xfrm>
              <a:prstGeom prst="roundRect">
                <a:avLst>
                  <a:gd name="adj" fmla="val 10000"/>
                </a:avLst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6" name="Скругленный прямоугольник 6"/>
              <p:cNvSpPr txBox="1"/>
              <p:nvPr/>
            </p:nvSpPr>
            <p:spPr>
              <a:xfrm>
                <a:off x="12268" y="283739"/>
                <a:ext cx="2111904" cy="39433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5720" tIns="45720" rIns="45720" bIns="45720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100" kern="1200" dirty="0" smtClean="0">
                    <a:solidFill>
                      <a:schemeClr val="tx1"/>
                    </a:solidFill>
                  </a:rPr>
                  <a:t>За счет средств федерального и областного бюджетов</a:t>
                </a:r>
                <a:endParaRPr lang="ru-RU" sz="1100" kern="12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8" name="Группа 17"/>
            <p:cNvGrpSpPr/>
            <p:nvPr/>
          </p:nvGrpSpPr>
          <p:grpSpPr>
            <a:xfrm>
              <a:off x="1974365" y="2019186"/>
              <a:ext cx="2173978" cy="3582682"/>
              <a:chOff x="0" y="751898"/>
              <a:chExt cx="2173978" cy="2704723"/>
            </a:xfrm>
          </p:grpSpPr>
          <p:sp>
            <p:nvSpPr>
              <p:cNvPr id="43" name="Скругленный прямоугольник 42"/>
              <p:cNvSpPr/>
              <p:nvPr/>
            </p:nvSpPr>
            <p:spPr>
              <a:xfrm>
                <a:off x="0" y="751898"/>
                <a:ext cx="2128107" cy="2704723"/>
              </a:xfrm>
              <a:prstGeom prst="roundRect">
                <a:avLst>
                  <a:gd name="adj" fmla="val 10000"/>
                </a:avLst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4" name="Скругленный прямоугольник 8"/>
              <p:cNvSpPr txBox="1"/>
              <p:nvPr/>
            </p:nvSpPr>
            <p:spPr>
              <a:xfrm>
                <a:off x="62330" y="814228"/>
                <a:ext cx="2111648" cy="258006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5720" tIns="45720" rIns="45720" bIns="45720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000" u="sng" kern="1200" dirty="0" smtClean="0">
                    <a:solidFill>
                      <a:schemeClr val="tx1"/>
                    </a:solidFill>
                  </a:rPr>
                  <a:t>Приобретение семян, включая сорта импортной селекции</a:t>
                </a:r>
                <a:endParaRPr lang="en-US" sz="1000" kern="1200" dirty="0" smtClean="0">
                  <a:solidFill>
                    <a:schemeClr val="tx1"/>
                  </a:solidFill>
                </a:endParaRPr>
              </a:p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000" kern="1200" dirty="0" err="1" smtClean="0">
                    <a:solidFill>
                      <a:schemeClr val="tx1"/>
                    </a:solidFill>
                  </a:rPr>
                  <a:t>Условия</a:t>
                </a:r>
                <a:r>
                  <a:rPr lang="en-US" sz="1000" kern="1200" dirty="0" smtClean="0">
                    <a:solidFill>
                      <a:schemeClr val="tx1"/>
                    </a:solidFill>
                  </a:rPr>
                  <a:t>:</a:t>
                </a:r>
              </a:p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000" kern="1200" dirty="0" smtClean="0">
                    <a:solidFill>
                      <a:schemeClr val="tx1"/>
                    </a:solidFill>
                  </a:rPr>
                  <a:t>- с</a:t>
                </a:r>
                <a:r>
                  <a:rPr lang="ru-RU" sz="1000" kern="1200" dirty="0" smtClean="0">
                    <a:solidFill>
                      <a:schemeClr val="tx1"/>
                    </a:solidFill>
                  </a:rPr>
                  <a:t>орта или гибриды приобретенных получателем семян </a:t>
                </a:r>
                <a:r>
                  <a:rPr lang="en-US" sz="1000" kern="1200" dirty="0" err="1" smtClean="0">
                    <a:solidFill>
                      <a:schemeClr val="tx1"/>
                    </a:solidFill>
                  </a:rPr>
                  <a:t>должны</a:t>
                </a:r>
                <a:r>
                  <a:rPr lang="en-US" sz="1000" kern="12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000" kern="1200" dirty="0" err="1" smtClean="0">
                    <a:solidFill>
                      <a:schemeClr val="tx1"/>
                    </a:solidFill>
                  </a:rPr>
                  <a:t>быть</a:t>
                </a:r>
                <a:r>
                  <a:rPr lang="en-US" sz="1000" kern="1200" dirty="0" smtClean="0">
                    <a:solidFill>
                      <a:schemeClr val="tx1"/>
                    </a:solidFill>
                  </a:rPr>
                  <a:t> </a:t>
                </a:r>
                <a:r>
                  <a:rPr lang="ru-RU" sz="1000" kern="1200" dirty="0" smtClean="0">
                    <a:solidFill>
                      <a:schemeClr val="tx1"/>
                    </a:solidFill>
                  </a:rPr>
                  <a:t>включены в Государственный реестр селекционных достижений, допущенных к использованию;</a:t>
                </a:r>
                <a:endParaRPr lang="en-US" sz="1000" kern="1200" dirty="0" smtClean="0">
                  <a:solidFill>
                    <a:schemeClr val="tx1"/>
                  </a:solidFill>
                </a:endParaRPr>
              </a:p>
              <a:p>
                <a:pPr lvl="0" algn="ctr" defTabSz="533400">
                  <a:lnSpc>
                    <a:spcPct val="90000"/>
                  </a:lnSpc>
                  <a:spcAft>
                    <a:spcPct val="35000"/>
                  </a:spcAft>
                </a:pPr>
                <a:r>
                  <a:rPr lang="ru-RU" sz="1000" dirty="0">
                    <a:solidFill>
                      <a:schemeClr val="tx1"/>
                    </a:solidFill>
                  </a:rPr>
                  <a:t>- осуществление получателем сева семян в году получения субсидии либо в году, следующем за годом получения </a:t>
                </a:r>
                <a:r>
                  <a:rPr lang="ru-RU" sz="1000" dirty="0" smtClean="0">
                    <a:solidFill>
                      <a:schemeClr val="tx1"/>
                    </a:solidFill>
                  </a:rPr>
                  <a:t>субсидии, </a:t>
                </a:r>
                <a:r>
                  <a:rPr lang="ru-RU" sz="1000" dirty="0">
                    <a:solidFill>
                      <a:schemeClr val="tx1"/>
                    </a:solidFill>
                  </a:rPr>
                  <a:t>с включением сведений о соответствующих посевных площадях в отчетность о финансово-экономическом состоянии товаропроизводителей агропромышленного комплекса за соответствующий год с включением сведений о соответствующих посевных площадях в отчетность о финансово-экономическом состоянии товаропроизводителей агропромышленного комплекса за год</a:t>
                </a:r>
              </a:p>
            </p:txBody>
          </p:sp>
        </p:grpSp>
        <p:grpSp>
          <p:nvGrpSpPr>
            <p:cNvPr id="19" name="Группа 18"/>
            <p:cNvGrpSpPr/>
            <p:nvPr/>
          </p:nvGrpSpPr>
          <p:grpSpPr>
            <a:xfrm>
              <a:off x="1974365" y="5668839"/>
              <a:ext cx="2183384" cy="1104816"/>
              <a:chOff x="121077" y="3540077"/>
              <a:chExt cx="1920501" cy="1104816"/>
            </a:xfrm>
          </p:grpSpPr>
          <p:sp>
            <p:nvSpPr>
              <p:cNvPr id="41" name="Скругленный прямоугольник 40"/>
              <p:cNvSpPr/>
              <p:nvPr/>
            </p:nvSpPr>
            <p:spPr>
              <a:xfrm>
                <a:off x="121077" y="3540077"/>
                <a:ext cx="1920501" cy="1104816"/>
              </a:xfrm>
              <a:prstGeom prst="roundRect">
                <a:avLst>
                  <a:gd name="adj" fmla="val 10000"/>
                </a:avLst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2" name="Скругленный прямоугольник 10"/>
              <p:cNvSpPr txBox="1"/>
              <p:nvPr/>
            </p:nvSpPr>
            <p:spPr>
              <a:xfrm>
                <a:off x="121078" y="3583384"/>
                <a:ext cx="1865718" cy="104009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1910" tIns="41910" rIns="41910" bIns="41910" numCol="1" spcCol="1270" anchor="ctr" anchorCtr="0">
                <a:noAutofit/>
              </a:bodyPr>
              <a:lstStyle/>
              <a:p>
                <a:pPr lvl="0" algn="ctr" defTabSz="488950">
                  <a:lnSpc>
                    <a:spcPct val="90000"/>
                  </a:lnSpc>
                  <a:spcAft>
                    <a:spcPct val="35000"/>
                  </a:spcAft>
                </a:pPr>
                <a:r>
                  <a:rPr lang="ru-RU" sz="1100" kern="1200" dirty="0" smtClean="0">
                    <a:solidFill>
                      <a:schemeClr val="tx1"/>
                    </a:solidFill>
                  </a:rPr>
                  <a:t>на 1 гектар </a:t>
                </a:r>
                <a:r>
                  <a:rPr lang="ru-RU" sz="1100" dirty="0">
                    <a:solidFill>
                      <a:schemeClr val="tx1"/>
                    </a:solidFill>
                  </a:rPr>
                  <a:t>площади</a:t>
                </a:r>
                <a:r>
                  <a:rPr lang="ru-RU" sz="1100" kern="1200" dirty="0" smtClean="0">
                    <a:solidFill>
                      <a:schemeClr val="tx1"/>
                    </a:solidFill>
                  </a:rPr>
                  <a:t> засеваемой элитными семенами </a:t>
                </a:r>
                <a:r>
                  <a:rPr lang="ru-RU" sz="1100" dirty="0" smtClean="0">
                    <a:solidFill>
                      <a:schemeClr val="tx1"/>
                    </a:solidFill>
                  </a:rPr>
                  <a:t>или </a:t>
                </a:r>
                <a:r>
                  <a:rPr lang="ru-RU" sz="1100" dirty="0">
                    <a:solidFill>
                      <a:schemeClr val="tx1"/>
                    </a:solidFill>
                  </a:rPr>
                  <a:t>в процентах от стоимости семян, произведенных в рамках ФНТП </a:t>
                </a:r>
                <a:r>
                  <a:rPr lang="ru-RU" sz="1100" kern="1200" dirty="0" smtClean="0">
                    <a:solidFill>
                      <a:schemeClr val="tx1"/>
                    </a:solidFill>
                  </a:rPr>
                  <a:t>по ставкам, определяемым </a:t>
                </a:r>
                <a:r>
                  <a:rPr lang="en-US" sz="1100" kern="1200" dirty="0" smtClean="0">
                    <a:solidFill>
                      <a:schemeClr val="tx1"/>
                    </a:solidFill>
                  </a:rPr>
                  <a:t>Минсельхозпродом</a:t>
                </a:r>
                <a:endParaRPr lang="ru-RU" sz="1100" kern="12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0" name="Группа 19"/>
            <p:cNvGrpSpPr/>
            <p:nvPr/>
          </p:nvGrpSpPr>
          <p:grpSpPr>
            <a:xfrm>
              <a:off x="4357148" y="1539393"/>
              <a:ext cx="6687474" cy="418869"/>
              <a:chOff x="2271038" y="271471"/>
              <a:chExt cx="6728892" cy="418869"/>
            </a:xfrm>
          </p:grpSpPr>
          <p:sp>
            <p:nvSpPr>
              <p:cNvPr id="39" name="Скругленный прямоугольник 38"/>
              <p:cNvSpPr/>
              <p:nvPr/>
            </p:nvSpPr>
            <p:spPr>
              <a:xfrm>
                <a:off x="2271038" y="271471"/>
                <a:ext cx="6728892" cy="418869"/>
              </a:xfrm>
              <a:prstGeom prst="roundRect">
                <a:avLst>
                  <a:gd name="adj" fmla="val 10000"/>
                </a:avLst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0" name="Скругленный прямоугольник 12"/>
              <p:cNvSpPr txBox="1"/>
              <p:nvPr/>
            </p:nvSpPr>
            <p:spPr>
              <a:xfrm>
                <a:off x="2283306" y="283739"/>
                <a:ext cx="6704356" cy="39433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5720" tIns="45720" rIns="45720" bIns="45720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100" kern="1200" dirty="0" smtClean="0">
                    <a:solidFill>
                      <a:schemeClr val="tx1"/>
                    </a:solidFill>
                  </a:rPr>
                  <a:t>За счет средств областного бюджета</a:t>
                </a:r>
                <a:endParaRPr lang="ru-RU" sz="1100" kern="12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1" name="Группа 20"/>
            <p:cNvGrpSpPr/>
            <p:nvPr/>
          </p:nvGrpSpPr>
          <p:grpSpPr>
            <a:xfrm>
              <a:off x="4266931" y="2027060"/>
              <a:ext cx="2739096" cy="3574808"/>
              <a:chOff x="2264663" y="758538"/>
              <a:chExt cx="2151057" cy="2715815"/>
            </a:xfrm>
          </p:grpSpPr>
          <p:sp>
            <p:nvSpPr>
              <p:cNvPr id="37" name="Скругленный прямоугольник 36"/>
              <p:cNvSpPr/>
              <p:nvPr/>
            </p:nvSpPr>
            <p:spPr>
              <a:xfrm>
                <a:off x="2264663" y="758538"/>
                <a:ext cx="2151057" cy="2715815"/>
              </a:xfrm>
              <a:prstGeom prst="roundRect">
                <a:avLst>
                  <a:gd name="adj" fmla="val 10000"/>
                </a:avLst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8" name="Скругленный прямоугольник 14"/>
              <p:cNvSpPr txBox="1"/>
              <p:nvPr/>
            </p:nvSpPr>
            <p:spPr>
              <a:xfrm>
                <a:off x="2327665" y="821540"/>
                <a:ext cx="2025053" cy="25898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36000" tIns="45720" rIns="36000" bIns="45720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000" u="sng" kern="1200" dirty="0" smtClean="0">
                    <a:solidFill>
                      <a:schemeClr val="tx1"/>
                    </a:solidFill>
                  </a:rPr>
                  <a:t>Приобретение семян, включая сорта (гибриды) импортной селекции</a:t>
                </a:r>
                <a:endParaRPr lang="en-US" sz="1000" u="sng" kern="1200" dirty="0" smtClean="0">
                  <a:solidFill>
                    <a:schemeClr val="tx1"/>
                  </a:solidFill>
                </a:endParaRPr>
              </a:p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000" kern="1200" dirty="0" err="1" smtClean="0">
                    <a:solidFill>
                      <a:schemeClr val="tx1"/>
                    </a:solidFill>
                  </a:rPr>
                  <a:t>Условия</a:t>
                </a:r>
                <a:r>
                  <a:rPr lang="en-US" sz="1000" kern="1200" dirty="0" smtClean="0">
                    <a:solidFill>
                      <a:schemeClr val="tx1"/>
                    </a:solidFill>
                  </a:rPr>
                  <a:t>:</a:t>
                </a:r>
              </a:p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000" kern="1200" dirty="0" smtClean="0">
                    <a:solidFill>
                      <a:schemeClr val="tx1"/>
                    </a:solidFill>
                  </a:rPr>
                  <a:t>- с</a:t>
                </a:r>
                <a:r>
                  <a:rPr lang="ru-RU" sz="1000" kern="1200" dirty="0" smtClean="0">
                    <a:solidFill>
                      <a:schemeClr val="tx1"/>
                    </a:solidFill>
                  </a:rPr>
                  <a:t>орта или гибриды приобретенных получателем семян </a:t>
                </a:r>
                <a:r>
                  <a:rPr lang="en-US" sz="1000" kern="1200" dirty="0" err="1" smtClean="0">
                    <a:solidFill>
                      <a:schemeClr val="tx1"/>
                    </a:solidFill>
                  </a:rPr>
                  <a:t>должны</a:t>
                </a:r>
                <a:r>
                  <a:rPr lang="en-US" sz="1000" kern="12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000" kern="1200" dirty="0" err="1" smtClean="0">
                    <a:solidFill>
                      <a:schemeClr val="tx1"/>
                    </a:solidFill>
                  </a:rPr>
                  <a:t>быть</a:t>
                </a:r>
                <a:r>
                  <a:rPr lang="en-US" sz="1000" kern="1200" dirty="0" smtClean="0">
                    <a:solidFill>
                      <a:schemeClr val="tx1"/>
                    </a:solidFill>
                  </a:rPr>
                  <a:t> </a:t>
                </a:r>
                <a:r>
                  <a:rPr lang="ru-RU" sz="1000" kern="1200" dirty="0" smtClean="0">
                    <a:solidFill>
                      <a:schemeClr val="tx1"/>
                    </a:solidFill>
                  </a:rPr>
                  <a:t>включены в Государственный реестр селекционных достижений, допущенных к использованию;</a:t>
                </a:r>
                <a:endParaRPr lang="en-US" sz="1000" kern="1200" dirty="0" smtClean="0">
                  <a:solidFill>
                    <a:schemeClr val="tx1"/>
                  </a:solidFill>
                </a:endParaRPr>
              </a:p>
              <a:p>
                <a:pPr lvl="0" algn="ctr" defTabSz="533400">
                  <a:lnSpc>
                    <a:spcPct val="90000"/>
                  </a:lnSpc>
                  <a:spcAft>
                    <a:spcPct val="35000"/>
                  </a:spcAft>
                </a:pPr>
                <a:r>
                  <a:rPr lang="ru-RU" sz="1000" kern="1200" dirty="0" smtClean="0">
                    <a:solidFill>
                      <a:schemeClr val="tx1"/>
                    </a:solidFill>
                  </a:rPr>
                  <a:t>- осуществление получателем сева </a:t>
                </a:r>
                <a:r>
                  <a:rPr lang="ru-RU" sz="1000" dirty="0">
                    <a:solidFill>
                      <a:schemeClr val="tx1"/>
                    </a:solidFill>
                  </a:rPr>
                  <a:t>семян в году получения субсидии либо в году, следующем за годом получения субсидии (за </a:t>
                </a:r>
                <a:r>
                  <a:rPr lang="ru-RU" sz="1000" dirty="0" err="1" smtClean="0">
                    <a:solidFill>
                      <a:schemeClr val="tx1"/>
                    </a:solidFill>
                  </a:rPr>
                  <a:t>искл</a:t>
                </a:r>
                <a:r>
                  <a:rPr lang="ru-RU" sz="1000" dirty="0" smtClean="0">
                    <a:solidFill>
                      <a:schemeClr val="tx1"/>
                    </a:solidFill>
                  </a:rPr>
                  <a:t>. </a:t>
                </a:r>
                <a:r>
                  <a:rPr lang="ru-RU" sz="1000" dirty="0">
                    <a:solidFill>
                      <a:schemeClr val="tx1"/>
                    </a:solidFill>
                  </a:rPr>
                  <a:t>семян овощей защищенного грунта, сев которых должен быть осуществлен не позднее второго года, следующего за годом предоставления субсидии), с включением сведений о соответствующих посевных площадях в отчетность о финансово-экономическом состоянии товаропроизводителей агропромышленного комплекса за соответствующий год </a:t>
                </a:r>
                <a:r>
                  <a:rPr lang="ru-RU" sz="1000" kern="1200" dirty="0" smtClean="0">
                    <a:solidFill>
                      <a:schemeClr val="tx1"/>
                    </a:solidFill>
                  </a:rPr>
                  <a:t>с включением сведений о соответствующих посевных площадях в отчетность о финансово-экономическом состоянии товаропроизводителей агропромышленного комплекса за год</a:t>
                </a:r>
                <a:endParaRPr lang="ru-RU" sz="1000" kern="12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2" name="Группа 21"/>
            <p:cNvGrpSpPr/>
            <p:nvPr/>
          </p:nvGrpSpPr>
          <p:grpSpPr>
            <a:xfrm>
              <a:off x="4264589" y="5664011"/>
              <a:ext cx="2730895" cy="1104816"/>
              <a:chOff x="2420252" y="3541945"/>
              <a:chExt cx="1920501" cy="1104816"/>
            </a:xfrm>
          </p:grpSpPr>
          <p:sp>
            <p:nvSpPr>
              <p:cNvPr id="35" name="Скругленный прямоугольник 34"/>
              <p:cNvSpPr/>
              <p:nvPr/>
            </p:nvSpPr>
            <p:spPr>
              <a:xfrm>
                <a:off x="2420252" y="3541945"/>
                <a:ext cx="1920501" cy="1104816"/>
              </a:xfrm>
              <a:prstGeom prst="roundRect">
                <a:avLst>
                  <a:gd name="adj" fmla="val 10000"/>
                </a:avLst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6" name="Скругленный прямоугольник 16"/>
              <p:cNvSpPr txBox="1"/>
              <p:nvPr/>
            </p:nvSpPr>
            <p:spPr>
              <a:xfrm>
                <a:off x="2430436" y="3544520"/>
                <a:ext cx="1837780" cy="104009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1910" tIns="108000" rIns="41910" bIns="41910" numCol="1" spcCol="1270" anchor="ctr" anchorCtr="0">
                <a:noAutofit/>
              </a:bodyPr>
              <a:lstStyle/>
              <a:p>
                <a:pPr lvl="0" algn="ctr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100" kern="1200" dirty="0" smtClean="0">
                    <a:solidFill>
                      <a:schemeClr val="tx1"/>
                    </a:solidFill>
                  </a:rPr>
                  <a:t>за 1 тонну или 1 посевную единицу семян или в размере процента от стоимости семян (для семян овощных и бахчевых культур) по ставкам, определяемым </a:t>
                </a:r>
                <a:r>
                  <a:rPr lang="en-US" sz="1100" kern="1200" dirty="0" smtClean="0">
                    <a:solidFill>
                      <a:schemeClr val="tx1"/>
                    </a:solidFill>
                  </a:rPr>
                  <a:t>Минсельхозпродом</a:t>
                </a:r>
                <a:endParaRPr lang="ru-RU" sz="1100" kern="12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3" name="Группа 22"/>
            <p:cNvGrpSpPr/>
            <p:nvPr/>
          </p:nvGrpSpPr>
          <p:grpSpPr>
            <a:xfrm>
              <a:off x="9669386" y="2027060"/>
              <a:ext cx="1427403" cy="3582988"/>
              <a:chOff x="4540630" y="751898"/>
              <a:chExt cx="1781111" cy="2716688"/>
            </a:xfrm>
          </p:grpSpPr>
          <p:sp>
            <p:nvSpPr>
              <p:cNvPr id="33" name="Скругленный прямоугольник 32"/>
              <p:cNvSpPr/>
              <p:nvPr/>
            </p:nvSpPr>
            <p:spPr>
              <a:xfrm>
                <a:off x="4540630" y="751898"/>
                <a:ext cx="1781111" cy="2716688"/>
              </a:xfrm>
              <a:prstGeom prst="roundRect">
                <a:avLst>
                  <a:gd name="adj" fmla="val 10000"/>
                </a:avLst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4" name="Скругленный прямоугольник 18"/>
              <p:cNvSpPr txBox="1"/>
              <p:nvPr/>
            </p:nvSpPr>
            <p:spPr>
              <a:xfrm>
                <a:off x="4540631" y="804065"/>
                <a:ext cx="1728944" cy="2612354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5720" tIns="45720" rIns="45720" bIns="45720" numCol="1" spcCol="1270" anchor="t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000" u="sng" kern="1200" dirty="0" smtClean="0">
                    <a:solidFill>
                      <a:schemeClr val="tx1"/>
                    </a:solidFill>
                  </a:rPr>
                  <a:t>Производство мини-клубней картофеля</a:t>
                </a:r>
                <a:r>
                  <a:rPr lang="en-US" sz="1000" u="sng" kern="1200" dirty="0" smtClean="0">
                    <a:solidFill>
                      <a:schemeClr val="tx1"/>
                    </a:solidFill>
                  </a:rPr>
                  <a:t>.</a:t>
                </a:r>
              </a:p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000" kern="1200" dirty="0" err="1" smtClean="0">
                    <a:solidFill>
                      <a:schemeClr val="tx1"/>
                    </a:solidFill>
                  </a:rPr>
                  <a:t>Условия</a:t>
                </a:r>
                <a:r>
                  <a:rPr lang="en-US" sz="1000" kern="1200" dirty="0" smtClean="0">
                    <a:solidFill>
                      <a:schemeClr val="tx1"/>
                    </a:solidFill>
                  </a:rPr>
                  <a:t>:</a:t>
                </a:r>
              </a:p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000" kern="1200" dirty="0" smtClean="0">
                    <a:solidFill>
                      <a:schemeClr val="tx1"/>
                    </a:solidFill>
                  </a:rPr>
                  <a:t>-</a:t>
                </a:r>
                <a:r>
                  <a:rPr lang="ru-RU" sz="1000" kern="1200" dirty="0" smtClean="0">
                    <a:solidFill>
                      <a:schemeClr val="tx1"/>
                    </a:solidFill>
                  </a:rPr>
                  <a:t> включение получателя в Реестр и осуществление им деятельности по производству мини-клубней картофеля;</a:t>
                </a:r>
              </a:p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000" kern="1200" dirty="0" smtClean="0">
                    <a:solidFill>
                      <a:schemeClr val="tx1"/>
                    </a:solidFill>
                  </a:rPr>
                  <a:t>- наличие у получателя функционирующей лаборатории безвирусного семеноводства картофеля.</a:t>
                </a:r>
              </a:p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ru-RU" sz="1000" kern="12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4" name="Группа 23"/>
            <p:cNvGrpSpPr/>
            <p:nvPr/>
          </p:nvGrpSpPr>
          <p:grpSpPr>
            <a:xfrm>
              <a:off x="9586136" y="5664011"/>
              <a:ext cx="1536659" cy="1125800"/>
              <a:chOff x="4470608" y="3518567"/>
              <a:chExt cx="1920501" cy="1738444"/>
            </a:xfrm>
          </p:grpSpPr>
          <p:sp>
            <p:nvSpPr>
              <p:cNvPr id="31" name="Скругленный прямоугольник 30"/>
              <p:cNvSpPr/>
              <p:nvPr/>
            </p:nvSpPr>
            <p:spPr>
              <a:xfrm>
                <a:off x="4470608" y="3518567"/>
                <a:ext cx="1920501" cy="1738444"/>
              </a:xfrm>
              <a:prstGeom prst="roundRect">
                <a:avLst>
                  <a:gd name="adj" fmla="val 10000"/>
                </a:avLst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2" name="Скругленный прямоугольник 20"/>
              <p:cNvSpPr txBox="1"/>
              <p:nvPr/>
            </p:nvSpPr>
            <p:spPr>
              <a:xfrm>
                <a:off x="4594802" y="3550970"/>
                <a:ext cx="1639323" cy="1706041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1910" tIns="41910" rIns="41910" bIns="41910" numCol="1" spcCol="1270" anchor="ctr" anchorCtr="0">
                <a:noAutofit/>
              </a:bodyPr>
              <a:lstStyle/>
              <a:p>
                <a:pPr lvl="0" algn="ctr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100" kern="1200" dirty="0" smtClean="0">
                    <a:solidFill>
                      <a:schemeClr val="tx1"/>
                    </a:solidFill>
                  </a:rPr>
                  <a:t>за 1 штуку приобретенных элитных семян по ставкам, определяемым </a:t>
                </a:r>
                <a:r>
                  <a:rPr lang="en-US" sz="1100" kern="1200" dirty="0" smtClean="0">
                    <a:solidFill>
                      <a:schemeClr val="tx1"/>
                    </a:solidFill>
                  </a:rPr>
                  <a:t>Минсельхозпродом</a:t>
                </a:r>
                <a:endParaRPr lang="ru-RU" sz="1100" kern="12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5" name="Группа 24"/>
            <p:cNvGrpSpPr/>
            <p:nvPr/>
          </p:nvGrpSpPr>
          <p:grpSpPr>
            <a:xfrm>
              <a:off x="7068620" y="2027061"/>
              <a:ext cx="2447170" cy="3574807"/>
              <a:chOff x="6472097" y="774246"/>
              <a:chExt cx="2469764" cy="2679290"/>
            </a:xfrm>
          </p:grpSpPr>
          <p:sp>
            <p:nvSpPr>
              <p:cNvPr id="29" name="Скругленный прямоугольник 28"/>
              <p:cNvSpPr/>
              <p:nvPr/>
            </p:nvSpPr>
            <p:spPr>
              <a:xfrm>
                <a:off x="6472097" y="774246"/>
                <a:ext cx="2469764" cy="2679290"/>
              </a:xfrm>
              <a:prstGeom prst="roundRect">
                <a:avLst>
                  <a:gd name="adj" fmla="val 10000"/>
                </a:avLst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0" name="Скругленный прямоугольник 22"/>
              <p:cNvSpPr txBox="1"/>
              <p:nvPr/>
            </p:nvSpPr>
            <p:spPr>
              <a:xfrm>
                <a:off x="6544434" y="846583"/>
                <a:ext cx="2325090" cy="253461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1910" tIns="41910" rIns="41910" bIns="41910" numCol="1" spcCol="1270" anchor="ctr" anchorCtr="0">
                <a:noAutofit/>
              </a:bodyPr>
              <a:lstStyle/>
              <a:p>
                <a:pPr lvl="0" algn="ctr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000" u="sng" kern="1200" dirty="0" smtClean="0">
                    <a:solidFill>
                      <a:schemeClr val="tx1"/>
                    </a:solidFill>
                  </a:rPr>
                  <a:t>Приобретение семян, произведенных сельскохозяйственными товаропроизводителями Нижегородской области, включенными в Реестр сельскохозяйственных организаций, осуществляющих производство и реализацию семян высших репродукций</a:t>
                </a:r>
                <a:endParaRPr lang="en-US" sz="1000" u="sng" kern="1200" dirty="0" smtClean="0">
                  <a:solidFill>
                    <a:schemeClr val="tx1"/>
                  </a:solidFill>
                </a:endParaRPr>
              </a:p>
              <a:p>
                <a:pPr lvl="0" algn="ctr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000" kern="1200" dirty="0" err="1" smtClean="0">
                    <a:solidFill>
                      <a:schemeClr val="tx1"/>
                    </a:solidFill>
                  </a:rPr>
                  <a:t>Условие</a:t>
                </a:r>
                <a:r>
                  <a:rPr lang="en-US" sz="1000" kern="1200" dirty="0" smtClean="0">
                    <a:solidFill>
                      <a:schemeClr val="tx1"/>
                    </a:solidFill>
                  </a:rPr>
                  <a:t>:</a:t>
                </a:r>
              </a:p>
              <a:p>
                <a:pPr lvl="0" algn="ctr" defTabSz="488950">
                  <a:lnSpc>
                    <a:spcPct val="90000"/>
                  </a:lnSpc>
                  <a:spcAft>
                    <a:spcPct val="35000"/>
                  </a:spcAft>
                </a:pPr>
                <a:r>
                  <a:rPr lang="ru-RU" sz="1000" dirty="0">
                    <a:solidFill>
                      <a:schemeClr val="tx1"/>
                    </a:solidFill>
                  </a:rPr>
                  <a:t>- осуществление получателем сева семян в году получения субсидии либо в году, следующем за годом получения субсидии, с включением сведений о соответствующих посевных площадях в отчетность о финансово-экономическом состоянии товаропроизводителей агропромышленного комплекса за соответствующий год с включением сведений о соответствующих посевных площадях в отчетность о финансово-экономическом состоянии товаропроизводителей агропромышленного комплекса за год</a:t>
                </a:r>
              </a:p>
            </p:txBody>
          </p:sp>
        </p:grpSp>
        <p:grpSp>
          <p:nvGrpSpPr>
            <p:cNvPr id="26" name="Группа 25"/>
            <p:cNvGrpSpPr/>
            <p:nvPr/>
          </p:nvGrpSpPr>
          <p:grpSpPr>
            <a:xfrm>
              <a:off x="7057765" y="5684995"/>
              <a:ext cx="2524883" cy="1104816"/>
              <a:chOff x="6766645" y="3518567"/>
              <a:chExt cx="1949738" cy="1104816"/>
            </a:xfrm>
          </p:grpSpPr>
          <p:sp>
            <p:nvSpPr>
              <p:cNvPr id="27" name="Скругленный прямоугольник 26"/>
              <p:cNvSpPr/>
              <p:nvPr/>
            </p:nvSpPr>
            <p:spPr>
              <a:xfrm>
                <a:off x="6766645" y="3518567"/>
                <a:ext cx="1920501" cy="1104816"/>
              </a:xfrm>
              <a:prstGeom prst="roundRect">
                <a:avLst>
                  <a:gd name="adj" fmla="val 10000"/>
                </a:avLst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8" name="Скругленный прямоугольник 24"/>
              <p:cNvSpPr txBox="1"/>
              <p:nvPr/>
            </p:nvSpPr>
            <p:spPr>
              <a:xfrm>
                <a:off x="6821626" y="3542271"/>
                <a:ext cx="1894757" cy="104009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1910" tIns="41910" rIns="41910" bIns="41910" numCol="1" spcCol="1270" anchor="ctr" anchorCtr="0">
                <a:noAutofit/>
              </a:bodyPr>
              <a:lstStyle/>
              <a:p>
                <a:pPr lvl="0" algn="ctr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100" kern="1200" dirty="0" smtClean="0">
                    <a:solidFill>
                      <a:schemeClr val="tx1"/>
                    </a:solidFill>
                  </a:rPr>
                  <a:t>за 1 тонну приобретенных элитных семян по ставкам, определяемым </a:t>
                </a:r>
                <a:r>
                  <a:rPr lang="en-US" sz="1100" kern="1200" dirty="0" smtClean="0">
                    <a:solidFill>
                      <a:schemeClr val="tx1"/>
                    </a:solidFill>
                  </a:rPr>
                  <a:t>Минсельхозпродом</a:t>
                </a:r>
                <a:endParaRPr lang="ru-RU" sz="1100" kern="1200" dirty="0">
                  <a:solidFill>
                    <a:schemeClr val="tx1"/>
                  </a:solidFill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Місце для номера слайда 4"/>
          <p:cNvSpPr>
            <a:spLocks noGrp="1"/>
          </p:cNvSpPr>
          <p:nvPr>
            <p:ph type="sldNum" sz="quarter" idx="13"/>
          </p:nvPr>
        </p:nvSpPr>
        <p:spPr bwMode="auto">
          <a:xfrm>
            <a:off x="8824913" y="6308725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69518CC5-7823-4DE4-AA88-B703BF9517DE}" type="slidenum">
              <a:rPr lang="uk-UA" altLang="ru-RU" sz="1600" smtClean="0">
                <a:solidFill>
                  <a:schemeClr val="accent1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6</a:t>
            </a:fld>
            <a:endParaRPr lang="uk-UA" altLang="ru-RU" sz="160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smtClean="0">
              <a:solidFill>
                <a:schemeClr val="accent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681163" y="485775"/>
            <a:ext cx="7499350" cy="1143000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ru-RU" sz="2400" b="1" dirty="0">
              <a:solidFill>
                <a:schemeClr val="accent5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215082" y="4428162"/>
            <a:ext cx="8999537" cy="23281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300" dirty="0">
                <a:solidFill>
                  <a:schemeClr val="tx1"/>
                </a:solidFill>
              </a:rPr>
              <a:t>1. Сельхозтоваропроизводитель:</a:t>
            </a:r>
          </a:p>
          <a:p>
            <a:pPr>
              <a:defRPr/>
            </a:pPr>
            <a:r>
              <a:rPr lang="ru-RU" sz="1300" dirty="0">
                <a:solidFill>
                  <a:schemeClr val="tx1"/>
                </a:solidFill>
              </a:rPr>
              <a:t>-выбирает надежную страховую организацию, являющуюся </a:t>
            </a:r>
            <a:r>
              <a:rPr lang="ru-RU" sz="1300" dirty="0" smtClean="0">
                <a:solidFill>
                  <a:schemeClr val="tx1"/>
                </a:solidFill>
              </a:rPr>
              <a:t>членом Союза </a:t>
            </a:r>
            <a:r>
              <a:rPr lang="ru-RU" sz="1300" dirty="0">
                <a:solidFill>
                  <a:schemeClr val="tx1"/>
                </a:solidFill>
              </a:rPr>
              <a:t>"Единое объединение страховщиков агропромышленного комплекса </a:t>
            </a:r>
            <a:r>
              <a:rPr lang="ru-RU" sz="1300" dirty="0" smtClean="0">
                <a:solidFill>
                  <a:schemeClr val="tx1"/>
                </a:solidFill>
              </a:rPr>
              <a:t>- Национальный </a:t>
            </a:r>
            <a:r>
              <a:rPr lang="ru-RU" sz="1300" dirty="0">
                <a:solidFill>
                  <a:schemeClr val="tx1"/>
                </a:solidFill>
              </a:rPr>
              <a:t>союз </a:t>
            </a:r>
            <a:r>
              <a:rPr lang="ru-RU" sz="1300" dirty="0" smtClean="0">
                <a:solidFill>
                  <a:schemeClr val="tx1"/>
                </a:solidFill>
              </a:rPr>
              <a:t>агростраховщиков, с </a:t>
            </a:r>
            <a:r>
              <a:rPr lang="ru-RU" sz="1300" dirty="0">
                <a:solidFill>
                  <a:schemeClr val="tx1"/>
                </a:solidFill>
              </a:rPr>
              <a:t>которой будет заключен договор страхования;</a:t>
            </a:r>
          </a:p>
          <a:p>
            <a:pPr>
              <a:defRPr/>
            </a:pPr>
            <a:r>
              <a:rPr lang="ru-RU" sz="1300" dirty="0">
                <a:solidFill>
                  <a:schemeClr val="tx1"/>
                </a:solidFill>
              </a:rPr>
              <a:t>-внимательно изучает предлагаемые страховщиком правила страхования и условия договора страхования;</a:t>
            </a:r>
          </a:p>
          <a:p>
            <a:pPr>
              <a:defRPr/>
            </a:pPr>
            <a:r>
              <a:rPr lang="ru-RU" sz="1300" dirty="0">
                <a:solidFill>
                  <a:schemeClr val="tx1"/>
                </a:solidFill>
              </a:rPr>
              <a:t>-заключает договор страхования;</a:t>
            </a:r>
          </a:p>
          <a:p>
            <a:pPr>
              <a:defRPr/>
            </a:pPr>
            <a:r>
              <a:rPr lang="ru-RU" sz="1300" dirty="0">
                <a:solidFill>
                  <a:schemeClr val="tx1"/>
                </a:solidFill>
              </a:rPr>
              <a:t>-оплачивает 50% страховой </a:t>
            </a:r>
            <a:r>
              <a:rPr lang="ru-RU" sz="1300" dirty="0" smtClean="0">
                <a:solidFill>
                  <a:schemeClr val="tx1"/>
                </a:solidFill>
              </a:rPr>
              <a:t>премии или иной части при страховании от ЧС. </a:t>
            </a:r>
            <a:endParaRPr lang="ru-RU" sz="13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ru-RU" sz="1300" dirty="0">
                <a:solidFill>
                  <a:schemeClr val="tx1"/>
                </a:solidFill>
              </a:rPr>
              <a:t>2. Сельхозтоваропроизводитель подает комплект документов и заявление в </a:t>
            </a:r>
            <a:r>
              <a:rPr lang="ru-RU" sz="1300" dirty="0" smtClean="0">
                <a:solidFill>
                  <a:schemeClr val="tx1"/>
                </a:solidFill>
              </a:rPr>
              <a:t>Минсельхозпрод на </a:t>
            </a:r>
            <a:r>
              <a:rPr lang="ru-RU" sz="1300" dirty="0">
                <a:solidFill>
                  <a:schemeClr val="tx1"/>
                </a:solidFill>
              </a:rPr>
              <a:t>получение субсидии.</a:t>
            </a:r>
          </a:p>
          <a:p>
            <a:pPr>
              <a:defRPr/>
            </a:pPr>
            <a:r>
              <a:rPr lang="ru-RU" sz="1300" dirty="0">
                <a:solidFill>
                  <a:schemeClr val="tx1"/>
                </a:solidFill>
              </a:rPr>
              <a:t>3. </a:t>
            </a:r>
            <a:r>
              <a:rPr lang="ru-RU" sz="1300" dirty="0" smtClean="0">
                <a:solidFill>
                  <a:schemeClr val="tx1"/>
                </a:solidFill>
              </a:rPr>
              <a:t>Минсельхозпрод принимает решение о предоставлении государственной поддержки и перечисляет на счет страховой организации </a:t>
            </a:r>
            <a:r>
              <a:rPr lang="ru-RU" sz="1300" dirty="0">
                <a:solidFill>
                  <a:schemeClr val="tx1"/>
                </a:solidFill>
              </a:rPr>
              <a:t>оставшиеся 50% страховой премии по договору страхования за счет средств регионального и федерального бюджетов</a:t>
            </a:r>
            <a:r>
              <a:rPr lang="ru-RU" sz="1300" dirty="0" smtClean="0">
                <a:solidFill>
                  <a:schemeClr val="tx1"/>
                </a:solidFill>
              </a:rPr>
              <a:t>.</a:t>
            </a:r>
            <a:endParaRPr lang="ru-RU" sz="1300" dirty="0">
              <a:solidFill>
                <a:schemeClr val="tx1"/>
              </a:solidFill>
            </a:endParaRPr>
          </a:p>
        </p:txBody>
      </p:sp>
      <p:pic>
        <p:nvPicPr>
          <p:cNvPr id="20489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9838" y="1597025"/>
            <a:ext cx="3522662" cy="243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8"/>
          <p:cNvSpPr txBox="1">
            <a:spLocks noChangeArrowheads="1"/>
          </p:cNvSpPr>
          <p:nvPr/>
        </p:nvSpPr>
        <p:spPr bwMode="auto">
          <a:xfrm>
            <a:off x="2112963" y="343897"/>
            <a:ext cx="86423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«</a:t>
            </a:r>
            <a:r>
              <a:rPr lang="en-US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КОМПЕНСИРУЮЩАЯ</a:t>
            </a: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СУБСИДИЯ</a:t>
            </a:r>
          </a:p>
        </p:txBody>
      </p:sp>
      <p:sp>
        <p:nvSpPr>
          <p:cNvPr id="11" name="TextBox 7"/>
          <p:cNvSpPr txBox="1">
            <a:spLocks noChangeArrowheads="1"/>
          </p:cNvSpPr>
          <p:nvPr/>
        </p:nvSpPr>
        <p:spPr bwMode="auto">
          <a:xfrm>
            <a:off x="2541809" y="858203"/>
            <a:ext cx="1009605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400" dirty="0" smtClean="0">
                <a:latin typeface="Arial" panose="020B0604020202020204" pitchFamily="34" charset="0"/>
              </a:rPr>
              <a:t>1.2. </a:t>
            </a:r>
            <a:r>
              <a:rPr lang="ru-RU" altLang="ru-RU" sz="2400" dirty="0" err="1" smtClean="0">
                <a:latin typeface="Arial" panose="020B0604020202020204" pitchFamily="34" charset="0"/>
              </a:rPr>
              <a:t>Поддержк</a:t>
            </a:r>
            <a:r>
              <a:rPr lang="en-US" altLang="ru-RU" sz="2400" dirty="0" smtClean="0">
                <a:latin typeface="Arial" panose="020B0604020202020204" pitchFamily="34" charset="0"/>
              </a:rPr>
              <a:t>а </a:t>
            </a:r>
            <a:r>
              <a:rPr lang="ru-RU" altLang="ru-RU" sz="2400" dirty="0" smtClean="0">
                <a:latin typeface="Arial" panose="020B0604020202020204" pitchFamily="34" charset="0"/>
              </a:rPr>
              <a:t>сельскохозяйственного страхования</a:t>
            </a:r>
            <a:endParaRPr lang="ru-RU" altLang="ru-RU" sz="2400" dirty="0"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06196" y="3676333"/>
            <a:ext cx="4603042" cy="33855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Минсельхозпрод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823523" y="1595274"/>
            <a:ext cx="4485715" cy="58477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Механизм государственной поддержки сельскохозяйственного страхования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823522" y="2366749"/>
            <a:ext cx="1820397" cy="43088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100" dirty="0" smtClean="0">
                <a:solidFill>
                  <a:schemeClr val="bg1"/>
                </a:solidFill>
              </a:rPr>
              <a:t>Сельскохозяйственный товаропроизводитель</a:t>
            </a:r>
            <a:endParaRPr lang="ru-RU" sz="1100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121930" y="2366646"/>
            <a:ext cx="1185840" cy="43088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100" dirty="0" smtClean="0">
                <a:solidFill>
                  <a:schemeClr val="bg1"/>
                </a:solidFill>
              </a:rPr>
              <a:t>Страховая организация</a:t>
            </a:r>
            <a:endParaRPr lang="ru-RU" sz="1100" dirty="0">
              <a:solidFill>
                <a:schemeClr val="bg1"/>
              </a:solidFill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 flipH="1">
            <a:off x="4263773" y="2797636"/>
            <a:ext cx="4202" cy="87869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 flipV="1">
            <a:off x="6760396" y="2797533"/>
            <a:ext cx="10274" cy="8788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14" idx="3"/>
          </p:cNvCxnSpPr>
          <p:nvPr/>
        </p:nvCxnSpPr>
        <p:spPr>
          <a:xfrm flipV="1">
            <a:off x="4643919" y="2582090"/>
            <a:ext cx="1479479" cy="10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 bwMode="auto">
          <a:xfrm>
            <a:off x="6666546" y="2984080"/>
            <a:ext cx="513708" cy="338554"/>
          </a:xfrm>
          <a:prstGeom prst="rect">
            <a:avLst/>
          </a:prstGeom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sz="1600" b="1" dirty="0">
                <a:latin typeface="Cambria Math" panose="02040503050406030204" pitchFamily="18" charset="0"/>
              </a:rPr>
              <a:t>3</a:t>
            </a:r>
            <a:endParaRPr lang="ru-RU" sz="1600" b="1" dirty="0" smtClean="0">
              <a:latin typeface="Cambria Math" panose="020405030504060302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 bwMode="auto">
          <a:xfrm>
            <a:off x="4159318" y="2989393"/>
            <a:ext cx="513708" cy="338554"/>
          </a:xfrm>
          <a:prstGeom prst="rect">
            <a:avLst/>
          </a:prstGeom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sz="1600" b="1" dirty="0">
                <a:latin typeface="Cambria Math" panose="02040503050406030204" pitchFamily="18" charset="0"/>
              </a:rPr>
              <a:t>2</a:t>
            </a:r>
            <a:endParaRPr lang="ru-RU" sz="1600" b="1" dirty="0" smtClean="0">
              <a:latin typeface="Cambria Math" panose="020405030504060302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 bwMode="auto">
          <a:xfrm>
            <a:off x="5212536" y="2281309"/>
            <a:ext cx="513708" cy="338554"/>
          </a:xfrm>
          <a:prstGeom prst="rect">
            <a:avLst/>
          </a:prstGeom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sz="1600" b="1" dirty="0" smtClean="0">
                <a:latin typeface="Cambria Math" panose="02040503050406030204" pitchFamily="18" charset="0"/>
              </a:rPr>
              <a:t>1</a:t>
            </a:r>
          </a:p>
        </p:txBody>
      </p:sp>
      <p:sp>
        <p:nvSpPr>
          <p:cNvPr id="25" name="TextBox 24"/>
          <p:cNvSpPr txBox="1"/>
          <p:nvPr/>
        </p:nvSpPr>
        <p:spPr bwMode="auto">
          <a:xfrm>
            <a:off x="2581074" y="2859495"/>
            <a:ext cx="1630471" cy="707886"/>
          </a:xfrm>
          <a:prstGeom prst="rect">
            <a:avLst/>
          </a:prstGeom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sz="1000" dirty="0" smtClean="0">
                <a:latin typeface="+mn-lt"/>
              </a:rPr>
              <a:t>Заявление о перечислении целевых средств на расчетный счет страховой организации</a:t>
            </a:r>
          </a:p>
        </p:txBody>
      </p:sp>
      <p:sp>
        <p:nvSpPr>
          <p:cNvPr id="26" name="TextBox 25"/>
          <p:cNvSpPr txBox="1"/>
          <p:nvPr/>
        </p:nvSpPr>
        <p:spPr bwMode="auto">
          <a:xfrm>
            <a:off x="4474161" y="2553193"/>
            <a:ext cx="1858921" cy="1169551"/>
          </a:xfrm>
          <a:prstGeom prst="rect">
            <a:avLst/>
          </a:prstGeom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sz="1000" dirty="0" smtClean="0">
                <a:latin typeface="+mn-lt"/>
              </a:rPr>
              <a:t>Заключение договора сельскохозяйственного страхования с государственной поддержкой и оплата 50% стоимости либо иной части стоимости при страховании от ЧС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Місце для номера слайда 4"/>
          <p:cNvSpPr>
            <a:spLocks noGrp="1"/>
          </p:cNvSpPr>
          <p:nvPr>
            <p:ph type="sldNum" sz="quarter" idx="13"/>
          </p:nvPr>
        </p:nvSpPr>
        <p:spPr bwMode="auto">
          <a:xfrm>
            <a:off x="8824913" y="6308725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EEE5FC6B-5451-4AB3-8FF0-DB27C9288209}" type="slidenum">
              <a:rPr lang="uk-UA" altLang="ru-RU" sz="1600" smtClean="0">
                <a:solidFill>
                  <a:schemeClr val="accent1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7</a:t>
            </a:fld>
            <a:endParaRPr lang="uk-UA" altLang="ru-RU" sz="160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smtClean="0">
              <a:solidFill>
                <a:schemeClr val="accent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681163" y="485775"/>
            <a:ext cx="7499350" cy="1143000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ru-RU" sz="2400" b="1" dirty="0">
              <a:solidFill>
                <a:schemeClr val="accent5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7482269"/>
              </p:ext>
            </p:extLst>
          </p:nvPr>
        </p:nvGraphicFramePr>
        <p:xfrm>
          <a:off x="1990043" y="928140"/>
          <a:ext cx="9154218" cy="5105968"/>
        </p:xfrm>
        <a:graphic>
          <a:graphicData uri="http://schemas.openxmlformats.org/drawingml/2006/table">
            <a:tbl>
              <a:tblPr/>
              <a:tblGrid>
                <a:gridCol w="4197112">
                  <a:extLst>
                    <a:ext uri="{9D8B030D-6E8A-4147-A177-3AD203B41FA5}">
                      <a16:colId xmlns:a16="http://schemas.microsoft.com/office/drawing/2014/main" xmlns="" val="3586556763"/>
                    </a:ext>
                  </a:extLst>
                </a:gridCol>
                <a:gridCol w="2085174">
                  <a:extLst>
                    <a:ext uri="{9D8B030D-6E8A-4147-A177-3AD203B41FA5}">
                      <a16:colId xmlns:a16="http://schemas.microsoft.com/office/drawing/2014/main" xmlns="" val="2798619973"/>
                    </a:ext>
                  </a:extLst>
                </a:gridCol>
                <a:gridCol w="1504717">
                  <a:extLst>
                    <a:ext uri="{9D8B030D-6E8A-4147-A177-3AD203B41FA5}">
                      <a16:colId xmlns:a16="http://schemas.microsoft.com/office/drawing/2014/main" xmlns="" val="1693681699"/>
                    </a:ext>
                  </a:extLst>
                </a:gridCol>
                <a:gridCol w="1367215">
                  <a:extLst>
                    <a:ext uri="{9D8B030D-6E8A-4147-A177-3AD203B41FA5}">
                      <a16:colId xmlns:a16="http://schemas.microsoft.com/office/drawing/2014/main" xmlns="" val="633440971"/>
                    </a:ext>
                  </a:extLst>
                </a:gridCol>
              </a:tblGrid>
              <a:tr h="278657">
                <a:tc row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Направления предоставления субсидии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Ставка за счет средств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03" marB="45703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Объект затрат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97430066"/>
                  </a:ext>
                </a:extLst>
              </a:tr>
              <a:tr h="602901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областного бюджета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сверх уровня софинансирования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федерального и областного бюджетов с учетом уровня софинансирования 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69146434"/>
                  </a:ext>
                </a:extLst>
              </a:tr>
              <a:tr h="300480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 </a:t>
                      </a:r>
                      <a:r>
                        <a:rPr kumimoji="0" lang="en-US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На </a:t>
                      </a:r>
                      <a:r>
                        <a:rPr kumimoji="0" lang="en-US" altLang="ru-RU" sz="105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пле</a:t>
                      </a:r>
                      <a:r>
                        <a:rPr kumimoji="0" lang="ru-RU" altLang="ru-RU" sz="105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менн</a:t>
                      </a:r>
                      <a:r>
                        <a:rPr kumimoji="0" lang="en-US" altLang="ru-RU" sz="105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ое</a:t>
                      </a:r>
                      <a:r>
                        <a:rPr kumimoji="0" lang="ru-RU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kumimoji="0" lang="ru-RU" altLang="ru-RU" sz="105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маточно</a:t>
                      </a:r>
                      <a:r>
                        <a:rPr kumimoji="0" lang="en-US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е</a:t>
                      </a:r>
                      <a:r>
                        <a:rPr kumimoji="0" lang="ru-RU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kumimoji="0" lang="ru-RU" altLang="ru-RU" sz="105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поголовь</a:t>
                      </a:r>
                      <a:r>
                        <a:rPr kumimoji="0" lang="en-US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е</a:t>
                      </a:r>
                      <a:r>
                        <a:rPr kumimoji="0" lang="ru-RU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сельскохозяйственных животных, в т. ч.</a:t>
                      </a:r>
                      <a:endParaRPr kumimoji="0" lang="ru-RU" alt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FEC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FEC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FEC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05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14510673"/>
                  </a:ext>
                </a:extLst>
              </a:tr>
              <a:tr h="0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КРС молочного и мясного направления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   МРС молочного направления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45703" marB="4570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5 450 руб.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3 500 руб.</a:t>
                      </a:r>
                    </a:p>
                  </a:txBody>
                  <a:tcPr marL="36000" marR="36000" marT="45703" marB="4570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усл. голова </a:t>
                      </a:r>
                    </a:p>
                  </a:txBody>
                  <a:tcPr marL="36000" marR="36000" marT="45703" marB="4570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55913221"/>
                  </a:ext>
                </a:extLst>
              </a:tr>
              <a:tr h="311029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2. На племенных быков-производителей, оцененных по качеству потомства или находящихся в процессе оценки этого качества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FEC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45703" marB="4570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FEC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260 000 </a:t>
                      </a:r>
                      <a:r>
                        <a:rPr kumimoji="0" lang="en-US" altLang="ru-RU" sz="105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руб</a:t>
                      </a:r>
                      <a:r>
                        <a:rPr kumimoji="0" lang="en-US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endParaRPr kumimoji="0" lang="ru-RU" alt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45703" marB="4570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FEC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голова</a:t>
                      </a:r>
                    </a:p>
                  </a:txBody>
                  <a:tcPr marL="36000" marR="36000" marT="45703" marB="4570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1000338"/>
                  </a:ext>
                </a:extLst>
              </a:tr>
              <a:tr h="0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3. Искусственное осеменение сельскохозяйственных животных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45703" marB="4570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45703" marB="4570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45703" marB="4570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591952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kumimoji="0" lang="en-US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kumimoji="0" lang="ru-RU" altLang="ru-RU" sz="105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ри</a:t>
                      </a:r>
                      <a:r>
                        <a:rPr kumimoji="0" lang="en-US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применении биологического материала, не</a:t>
                      </a:r>
                      <a:r>
                        <a:rPr kumimoji="0" lang="en-US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разделенного по полу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F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 руб.</a:t>
                      </a:r>
                    </a:p>
                  </a:txBody>
                  <a:tcPr marL="36000" marR="36000" marT="45703" marB="4570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F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45703" marB="4570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F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искусственно оплодотворенная гол.</a:t>
                      </a:r>
                    </a:p>
                  </a:txBody>
                  <a:tcPr marL="36000" marR="36000" marT="45703" marB="4570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33858434"/>
                  </a:ext>
                </a:extLst>
              </a:tr>
              <a:tr h="3960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  при применении биологического материала,</a:t>
                      </a:r>
                      <a:r>
                        <a:rPr kumimoji="0" lang="en-US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разделенного по полу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  при применении биологического материала,</a:t>
                      </a:r>
                      <a:r>
                        <a:rPr kumimoji="0" lang="en-US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разделенного по полу</a:t>
                      </a:r>
                      <a:r>
                        <a:rPr kumimoji="0" lang="en-US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*</a:t>
                      </a:r>
                      <a:endParaRPr kumimoji="0" lang="ru-RU" alt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1 000 руб.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1 300</a:t>
                      </a:r>
                      <a:r>
                        <a:rPr kumimoji="0" lang="ru-RU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kumimoji="0" lang="en-US" altLang="ru-RU" sz="105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руб</a:t>
                      </a:r>
                      <a:r>
                        <a:rPr kumimoji="0" lang="en-US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endParaRPr kumimoji="0" lang="ru-RU" alt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45703" marB="4570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45703" marB="4570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искусственно оплодотворенная гол</a:t>
                      </a:r>
                      <a:r>
                        <a:rPr kumimoji="0" lang="en-US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endParaRPr kumimoji="0" lang="ru-RU" alt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45703" marB="4570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34008676"/>
                  </a:ext>
                </a:extLst>
              </a:tr>
              <a:tr h="369744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4. Приобретение племенного молодняка</a:t>
                      </a:r>
                      <a:r>
                        <a:rPr kumimoji="0" lang="en-US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КРС </a:t>
                      </a:r>
                      <a:r>
                        <a:rPr kumimoji="0" lang="ru-RU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(кроме бычков</a:t>
                      </a:r>
                      <a:r>
                        <a:rPr kumimoji="0" lang="en-US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специализированных мясных пород), в .т. ч.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FEC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45703" marB="4570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FEC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45703" marB="4570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FEC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45703" marB="4570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86352455"/>
                  </a:ext>
                </a:extLst>
              </a:tr>
              <a:tr h="274286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а) нетелей и телок молочных пород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40% (не более 74 000 руб. за гол) </a:t>
                      </a:r>
                    </a:p>
                  </a:txBody>
                  <a:tcPr marL="0" marR="0" marT="45703" marB="4570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45703" marB="4570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стоимость</a:t>
                      </a:r>
                    </a:p>
                  </a:txBody>
                  <a:tcPr marL="36000" marR="36000" marT="45703" marB="4570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4883068"/>
                  </a:ext>
                </a:extLst>
              </a:tr>
              <a:tr h="336147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б) нетелей и телок молочных пород</a:t>
                      </a:r>
                      <a:r>
                        <a:rPr kumimoji="0" lang="en-US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*</a:t>
                      </a:r>
                      <a:endParaRPr kumimoji="0" lang="ru-RU" alt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FEC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40% (не более 74 000 руб. за гол)</a:t>
                      </a:r>
                    </a:p>
                  </a:txBody>
                  <a:tcPr marL="0" marR="0" marT="45703" marB="4570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FEC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45703" marB="4570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FEC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стоимость</a:t>
                      </a:r>
                    </a:p>
                  </a:txBody>
                  <a:tcPr marL="36000" marR="36000" marT="45703" marB="4570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352418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в) нетелей, телок специализированных</a:t>
                      </a:r>
                      <a:r>
                        <a:rPr kumimoji="0" lang="en-US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ru-RU" sz="105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мясных</a:t>
                      </a:r>
                      <a:r>
                        <a:rPr kumimoji="0" lang="en-US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ru-RU" sz="105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пород</a:t>
                      </a:r>
                      <a:endParaRPr kumimoji="0" lang="ru-RU" alt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40% (не более 70 000 руб. за гол)</a:t>
                      </a:r>
                    </a:p>
                  </a:txBody>
                  <a:tcPr marL="0" marR="0" marT="45703" marB="4570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45703" marB="4570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стоимость</a:t>
                      </a:r>
                    </a:p>
                  </a:txBody>
                  <a:tcPr marL="36000" marR="36000" marT="45703" marB="4570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51788118"/>
                  </a:ext>
                </a:extLst>
              </a:tr>
              <a:tr h="27428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5. </a:t>
                      </a:r>
                      <a:r>
                        <a:rPr kumimoji="0" lang="ru-RU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На приобретение племенного молодняка овец и</a:t>
                      </a:r>
                      <a:r>
                        <a:rPr kumimoji="0" lang="en-US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коз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F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  <a:r>
                        <a:rPr kumimoji="0" lang="en-US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  <a:r>
                        <a:rPr kumimoji="0" lang="ru-RU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(не более 28 000 руб. за гол)</a:t>
                      </a:r>
                    </a:p>
                  </a:txBody>
                  <a:tcPr marL="0" marR="0" marT="45703" marB="4570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F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45703" marB="4570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F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стоимость</a:t>
                      </a:r>
                    </a:p>
                  </a:txBody>
                  <a:tcPr marL="36000" marR="36000" marT="45703" marB="4570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56916095"/>
                  </a:ext>
                </a:extLst>
              </a:tr>
              <a:tr h="274286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6. </a:t>
                      </a:r>
                      <a:r>
                        <a:rPr kumimoji="0" lang="ru-RU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На приобретение племенных быков-производителей и племенных бычков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40% (не более 230 000 руб. за гол)</a:t>
                      </a:r>
                    </a:p>
                  </a:txBody>
                  <a:tcPr marL="0" marR="0" marT="45703" marB="4570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45703" marB="4570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стоимость</a:t>
                      </a:r>
                    </a:p>
                  </a:txBody>
                  <a:tcPr marL="36000" marR="36000" marT="45703" marB="4570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51305995"/>
                  </a:ext>
                </a:extLst>
              </a:tr>
            </a:tbl>
          </a:graphicData>
        </a:graphic>
      </p:graphicFrame>
      <p:sp>
        <p:nvSpPr>
          <p:cNvPr id="10" name="TextBox 8"/>
          <p:cNvSpPr txBox="1">
            <a:spLocks noChangeArrowheads="1"/>
          </p:cNvSpPr>
          <p:nvPr/>
        </p:nvSpPr>
        <p:spPr bwMode="auto">
          <a:xfrm>
            <a:off x="2124148" y="12699"/>
            <a:ext cx="86423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«</a:t>
            </a:r>
            <a:r>
              <a:rPr lang="en-US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КОМПЕНСИРУЮЩАЯ</a:t>
            </a: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СУБСИДИЯ</a:t>
            </a:r>
          </a:p>
        </p:txBody>
      </p:sp>
      <p:sp>
        <p:nvSpPr>
          <p:cNvPr id="11" name="TextBox 7"/>
          <p:cNvSpPr txBox="1">
            <a:spLocks noChangeArrowheads="1"/>
          </p:cNvSpPr>
          <p:nvPr/>
        </p:nvSpPr>
        <p:spPr bwMode="auto">
          <a:xfrm>
            <a:off x="3195576" y="482281"/>
            <a:ext cx="65628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400" dirty="0" smtClean="0">
                <a:latin typeface="Arial" panose="020B0604020202020204" pitchFamily="34" charset="0"/>
              </a:rPr>
              <a:t>1.3. Поддержк</a:t>
            </a:r>
            <a:r>
              <a:rPr lang="en-US" altLang="ru-RU" sz="2400" dirty="0" smtClean="0">
                <a:latin typeface="Arial" panose="020B0604020202020204" pitchFamily="34" charset="0"/>
              </a:rPr>
              <a:t>а </a:t>
            </a:r>
            <a:r>
              <a:rPr lang="ru-RU" altLang="ru-RU" sz="2400" dirty="0" smtClean="0">
                <a:latin typeface="Arial" panose="020B0604020202020204" pitchFamily="34" charset="0"/>
              </a:rPr>
              <a:t>племенного </a:t>
            </a:r>
            <a:r>
              <a:rPr lang="ru-RU" altLang="ru-RU" sz="2400" dirty="0">
                <a:latin typeface="Arial" panose="020B0604020202020204" pitchFamily="34" charset="0"/>
              </a:rPr>
              <a:t>животноводства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1954195" y="6120167"/>
            <a:ext cx="9259765" cy="737833"/>
            <a:chOff x="-15092" y="-204783"/>
            <a:chExt cx="8874891" cy="447218"/>
          </a:xfrm>
          <a:solidFill>
            <a:schemeClr val="bg1"/>
          </a:solidFill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3358" y="3495"/>
              <a:ext cx="8856441" cy="238940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Скругленный прямоугольник 4"/>
            <p:cNvSpPr txBox="1"/>
            <p:nvPr/>
          </p:nvSpPr>
          <p:spPr>
            <a:xfrm>
              <a:off x="-15092" y="-204783"/>
              <a:ext cx="8842446" cy="35199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/>
              <a:r>
                <a:rPr lang="ru-RU" sz="1200" dirty="0">
                  <a:solidFill>
                    <a:srgbClr val="000000"/>
                  </a:solidFill>
                </a:rPr>
                <a:t>* - для получателей, включенных в порядке, установленном </a:t>
              </a:r>
              <a:r>
                <a:rPr lang="ru-RU" sz="1200" dirty="0" smtClean="0">
                  <a:solidFill>
                    <a:srgbClr val="000000"/>
                  </a:solidFill>
                </a:rPr>
                <a:t>Минсельхозпродом, в</a:t>
              </a:r>
              <a:r>
                <a:rPr lang="en-US" sz="1200" dirty="0" smtClean="0">
                  <a:solidFill>
                    <a:srgbClr val="000000"/>
                  </a:solidFill>
                </a:rPr>
                <a:t> </a:t>
              </a:r>
              <a:r>
                <a:rPr lang="ru-RU" sz="1200" dirty="0" smtClean="0">
                  <a:solidFill>
                    <a:srgbClr val="000000"/>
                  </a:solidFill>
                </a:rPr>
                <a:t>реестр </a:t>
              </a:r>
              <a:r>
                <a:rPr lang="ru-RU" sz="1200" dirty="0">
                  <a:solidFill>
                    <a:srgbClr val="000000"/>
                  </a:solidFill>
                </a:rPr>
                <a:t>сельскохозяйственных товаропроизводителей Нижегородской </a:t>
              </a:r>
              <a:r>
                <a:rPr lang="ru-RU" sz="1200" dirty="0" smtClean="0">
                  <a:solidFill>
                    <a:srgbClr val="000000"/>
                  </a:solidFill>
                </a:rPr>
                <a:t>области,</a:t>
              </a:r>
              <a:r>
                <a:rPr lang="en-US" sz="1200" dirty="0" smtClean="0">
                  <a:solidFill>
                    <a:srgbClr val="000000"/>
                  </a:solidFill>
                </a:rPr>
                <a:t> </a:t>
              </a:r>
              <a:r>
                <a:rPr lang="ru-RU" sz="1200" dirty="0" smtClean="0">
                  <a:solidFill>
                    <a:srgbClr val="000000"/>
                  </a:solidFill>
                </a:rPr>
                <a:t>осуществляющих </a:t>
              </a:r>
              <a:r>
                <a:rPr lang="ru-RU" sz="1200" dirty="0">
                  <a:solidFill>
                    <a:srgbClr val="000000"/>
                  </a:solidFill>
                </a:rPr>
                <a:t>мероприятия по оздоровлению стада от </a:t>
              </a:r>
              <a:r>
                <a:rPr lang="ru-RU" sz="1200" dirty="0" smtClean="0">
                  <a:solidFill>
                    <a:srgbClr val="000000"/>
                  </a:solidFill>
                </a:rPr>
                <a:t>лейкоза КРС</a:t>
              </a:r>
              <a:endParaRPr lang="ru-RU" sz="1200" dirty="0">
                <a:solidFill>
                  <a:srgbClr val="0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Місце для номера слайда 4"/>
          <p:cNvSpPr>
            <a:spLocks noGrp="1"/>
          </p:cNvSpPr>
          <p:nvPr>
            <p:ph type="sldNum" sz="quarter" idx="13"/>
          </p:nvPr>
        </p:nvSpPr>
        <p:spPr bwMode="auto">
          <a:xfrm>
            <a:off x="8824913" y="6308725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0BBD8E26-77A4-4937-8EB6-C99AC70F1E36}" type="slidenum">
              <a:rPr lang="uk-UA" altLang="ru-RU" sz="1600" smtClean="0">
                <a:solidFill>
                  <a:schemeClr val="accent1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8</a:t>
            </a:fld>
            <a:endParaRPr lang="uk-UA" altLang="ru-RU" sz="160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smtClean="0">
              <a:solidFill>
                <a:schemeClr val="accent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681163" y="485775"/>
            <a:ext cx="7499350" cy="1143000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ru-RU" sz="2400" b="1" dirty="0">
              <a:solidFill>
                <a:schemeClr val="accent5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0158687"/>
              </p:ext>
            </p:extLst>
          </p:nvPr>
        </p:nvGraphicFramePr>
        <p:xfrm>
          <a:off x="2300868" y="1463467"/>
          <a:ext cx="8894911" cy="1133448"/>
        </p:xfrm>
        <a:graphic>
          <a:graphicData uri="http://schemas.openxmlformats.org/drawingml/2006/table">
            <a:tbl>
              <a:tblPr/>
              <a:tblGrid>
                <a:gridCol w="3056865">
                  <a:extLst>
                    <a:ext uri="{9D8B030D-6E8A-4147-A177-3AD203B41FA5}">
                      <a16:colId xmlns:a16="http://schemas.microsoft.com/office/drawing/2014/main" xmlns="" val="1355555908"/>
                    </a:ext>
                  </a:extLst>
                </a:gridCol>
                <a:gridCol w="5838046">
                  <a:extLst>
                    <a:ext uri="{9D8B030D-6E8A-4147-A177-3AD203B41FA5}">
                      <a16:colId xmlns:a16="http://schemas.microsoft.com/office/drawing/2014/main" xmlns="" val="322310257"/>
                    </a:ext>
                  </a:extLst>
                </a:gridCol>
              </a:tblGrid>
              <a:tr h="5285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Направления предоставления субсидии</a:t>
                      </a:r>
                    </a:p>
                  </a:txBody>
                  <a:tcPr marL="72000" marR="72000" marT="72000" marB="72000" anchor="ctr" anchorCtr="1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Ставка за счет средств федерального и областного бюджетов с учетом </a:t>
                      </a:r>
                      <a:r>
                        <a:rPr kumimoji="0" lang="en-US" alt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установленного</a:t>
                      </a:r>
                      <a:r>
                        <a:rPr kumimoji="0" lang="en-US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уровня софинансирования, руб.</a:t>
                      </a:r>
                    </a:p>
                  </a:txBody>
                  <a:tcPr marL="72000" marR="72000" marT="72000" marB="720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85720373"/>
                  </a:ext>
                </a:extLst>
              </a:tr>
              <a:tr h="3370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 кг живого веса КРС в возрасте до 24 месяцев, направленного на убой 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F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15,0</a:t>
                      </a:r>
                    </a:p>
                  </a:txBody>
                  <a:tcPr marL="36000" marR="36000" marT="36000" marB="360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03340395"/>
                  </a:ext>
                </a:extLst>
              </a:tr>
            </a:tbl>
          </a:graphicData>
        </a:graphic>
      </p:graphicFrame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1994428" y="618854"/>
            <a:ext cx="90731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1.4</a:t>
            </a:r>
            <a:r>
              <a:rPr lang="en-US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Субсидии на производство мяса КРС</a:t>
            </a: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8"/>
          <p:cNvSpPr txBox="1">
            <a:spLocks noChangeArrowheads="1"/>
          </p:cNvSpPr>
          <p:nvPr/>
        </p:nvSpPr>
        <p:spPr bwMode="auto">
          <a:xfrm>
            <a:off x="3055918" y="111606"/>
            <a:ext cx="672415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«КОМПЕНСИРУЮЩАЯ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» СУБСИДИЯ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352142" y="4550783"/>
            <a:ext cx="8894911" cy="7476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1200" u="sng" dirty="0" smtClean="0">
                <a:solidFill>
                  <a:schemeClr val="tx1"/>
                </a:solidFill>
              </a:rPr>
              <a:t> </a:t>
            </a:r>
            <a:r>
              <a:rPr lang="ru-RU" sz="1400" u="sng" dirty="0" smtClean="0">
                <a:solidFill>
                  <a:schemeClr val="tx1"/>
                </a:solidFill>
              </a:rPr>
              <a:t>Условие: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400" dirty="0" smtClean="0">
                <a:solidFill>
                  <a:schemeClr val="tx1"/>
                </a:solidFill>
              </a:rPr>
              <a:t>объект </a:t>
            </a:r>
            <a:r>
              <a:rPr lang="ru-RU" sz="1400" dirty="0">
                <a:solidFill>
                  <a:schemeClr val="tx1"/>
                </a:solidFill>
              </a:rPr>
              <a:t>(</a:t>
            </a:r>
            <a:r>
              <a:rPr lang="ru-RU" sz="1400" dirty="0" smtClean="0">
                <a:solidFill>
                  <a:schemeClr val="tx1"/>
                </a:solidFill>
              </a:rPr>
              <a:t>убойный пункт, убойная площадка), </a:t>
            </a:r>
            <a:r>
              <a:rPr lang="ru-RU" sz="1400" dirty="0">
                <a:solidFill>
                  <a:schemeClr val="tx1"/>
                </a:solidFill>
              </a:rPr>
              <a:t>на котором </a:t>
            </a:r>
            <a:r>
              <a:rPr lang="ru-RU" sz="1400" dirty="0" smtClean="0">
                <a:solidFill>
                  <a:schemeClr val="tx1"/>
                </a:solidFill>
              </a:rPr>
              <a:t>произведен </a:t>
            </a:r>
            <a:r>
              <a:rPr lang="ru-RU" sz="1400" dirty="0">
                <a:solidFill>
                  <a:schemeClr val="tx1"/>
                </a:solidFill>
              </a:rPr>
              <a:t>убой животных, </a:t>
            </a:r>
            <a:r>
              <a:rPr lang="ru-RU" sz="1400" dirty="0" smtClean="0">
                <a:solidFill>
                  <a:schemeClr val="tx1"/>
                </a:solidFill>
              </a:rPr>
              <a:t>зарегистрирован в Федеральной </a:t>
            </a:r>
            <a:r>
              <a:rPr lang="ru-RU" sz="1400" dirty="0">
                <a:solidFill>
                  <a:schemeClr val="tx1"/>
                </a:solidFill>
              </a:rPr>
              <a:t>государственной информационной системе в </a:t>
            </a:r>
            <a:r>
              <a:rPr lang="ru-RU" sz="1400" dirty="0" smtClean="0">
                <a:solidFill>
                  <a:schemeClr val="tx1"/>
                </a:solidFill>
              </a:rPr>
              <a:t>области ветеринарии </a:t>
            </a:r>
            <a:r>
              <a:rPr lang="ru-RU" sz="1400" dirty="0">
                <a:solidFill>
                  <a:schemeClr val="tx1"/>
                </a:solidFill>
              </a:rPr>
              <a:t>(компонент «Цербер</a:t>
            </a:r>
            <a:r>
              <a:rPr lang="ru-RU" sz="1400" dirty="0" smtClean="0">
                <a:solidFill>
                  <a:schemeClr val="tx1"/>
                </a:solidFill>
              </a:rPr>
              <a:t>»)</a:t>
            </a:r>
            <a:endParaRPr lang="ru-RU" sz="1400" u="sng" dirty="0" smtClean="0">
              <a:solidFill>
                <a:schemeClr val="tx1"/>
              </a:solidFill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5888791"/>
              </p:ext>
            </p:extLst>
          </p:nvPr>
        </p:nvGraphicFramePr>
        <p:xfrm>
          <a:off x="2300868" y="3001872"/>
          <a:ext cx="8894911" cy="1345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55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819319">
                  <a:extLst>
                    <a:ext uri="{9D8B030D-6E8A-4147-A177-3AD203B41FA5}">
                      <a16:colId xmlns:a16="http://schemas.microsoft.com/office/drawing/2014/main" xmlns="" val="1044852254"/>
                    </a:ext>
                  </a:extLst>
                </a:gridCol>
              </a:tblGrid>
              <a:tr h="339534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Применение коэффициентов при расчете</a:t>
                      </a:r>
                      <a:r>
                        <a:rPr lang="ru-RU" sz="1400" baseline="0" dirty="0" smtClean="0"/>
                        <a:t> ставки субсидии</a:t>
                      </a:r>
                    </a:p>
                  </a:txBody>
                  <a:tcPr marL="91433" marR="91433" marT="45718" marB="45718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1433" marR="91433" marT="45718" marB="45718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4018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Повышающий</a:t>
                      </a:r>
                      <a:r>
                        <a:rPr lang="ru-RU" sz="1200" baseline="0" dirty="0" smtClean="0"/>
                        <a:t> к</a:t>
                      </a:r>
                      <a:r>
                        <a:rPr lang="ru-RU" sz="1200" dirty="0" smtClean="0"/>
                        <a:t>оэффициент (</a:t>
                      </a:r>
                      <a:r>
                        <a:rPr lang="ru-RU" sz="1200" dirty="0" err="1" smtClean="0"/>
                        <a:t>Кжм</a:t>
                      </a:r>
                      <a:r>
                        <a:rPr lang="ru-RU" sz="1200" dirty="0" smtClean="0"/>
                        <a:t>)</a:t>
                      </a:r>
                    </a:p>
                    <a:p>
                      <a:pPr algn="ctr"/>
                      <a:r>
                        <a:rPr lang="ru-RU" sz="1200" dirty="0" smtClean="0"/>
                        <a:t>не более 1,3</a:t>
                      </a:r>
                      <a:endParaRPr lang="ru-RU" sz="1200" dirty="0"/>
                    </a:p>
                  </a:txBody>
                  <a:tcPr marL="36000" marR="36000" marT="45718" marB="45718"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Применяется при направлении получателем субсидии на убой на собственную переработку и (или) реализации на убой перерабатывающим организациям крупного рогатого скота не старше 24 месяцев выше живой массы, установленной Минсельхозпродом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(в 2023 году – 300 кг)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45718" marB="45718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Місце для номера слайда 4"/>
          <p:cNvSpPr>
            <a:spLocks noGrp="1"/>
          </p:cNvSpPr>
          <p:nvPr>
            <p:ph type="sldNum" sz="quarter" idx="13"/>
          </p:nvPr>
        </p:nvSpPr>
        <p:spPr bwMode="auto">
          <a:xfrm>
            <a:off x="8824913" y="6308725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0BBD8E26-77A4-4937-8EB6-C99AC70F1E36}" type="slidenum">
              <a:rPr lang="uk-UA" altLang="ru-RU" sz="1600" smtClean="0">
                <a:solidFill>
                  <a:schemeClr val="accent1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9</a:t>
            </a:fld>
            <a:endParaRPr lang="uk-UA" altLang="ru-RU" sz="1600" smtClean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ru-RU" sz="1600" smtClean="0">
              <a:solidFill>
                <a:schemeClr val="accent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681163" y="485775"/>
            <a:ext cx="7499350" cy="1143000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ru-RU" sz="2400" b="1" dirty="0">
              <a:solidFill>
                <a:schemeClr val="accent5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9662126"/>
              </p:ext>
            </p:extLst>
          </p:nvPr>
        </p:nvGraphicFramePr>
        <p:xfrm>
          <a:off x="2172680" y="1744691"/>
          <a:ext cx="8894911" cy="1244782"/>
        </p:xfrm>
        <a:graphic>
          <a:graphicData uri="http://schemas.openxmlformats.org/drawingml/2006/table">
            <a:tbl>
              <a:tblPr/>
              <a:tblGrid>
                <a:gridCol w="3056865">
                  <a:extLst>
                    <a:ext uri="{9D8B030D-6E8A-4147-A177-3AD203B41FA5}">
                      <a16:colId xmlns:a16="http://schemas.microsoft.com/office/drawing/2014/main" xmlns="" val="1355555908"/>
                    </a:ext>
                  </a:extLst>
                </a:gridCol>
                <a:gridCol w="5838046">
                  <a:extLst>
                    <a:ext uri="{9D8B030D-6E8A-4147-A177-3AD203B41FA5}">
                      <a16:colId xmlns:a16="http://schemas.microsoft.com/office/drawing/2014/main" xmlns="" val="322310257"/>
                    </a:ext>
                  </a:extLst>
                </a:gridCol>
              </a:tblGrid>
              <a:tr h="5285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Направления предоставления субсидии</a:t>
                      </a:r>
                    </a:p>
                  </a:txBody>
                  <a:tcPr marL="72000" marR="72000" marT="72000" marB="72000" anchor="ctr" anchorCtr="1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Ставка на 1 га за счет средств федерального и областного бюджетов с учетом </a:t>
                      </a:r>
                      <a:r>
                        <a:rPr kumimoji="0" lang="en-US" alt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установленного</a:t>
                      </a:r>
                      <a:r>
                        <a:rPr kumimoji="0" lang="en-US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уровня софинансирования, руб.</a:t>
                      </a:r>
                    </a:p>
                  </a:txBody>
                  <a:tcPr marL="72000" marR="72000" marT="72000" marB="720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85720373"/>
                  </a:ext>
                </a:extLst>
              </a:tr>
              <a:tr h="3370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Лен-долгунец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F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8 065,0</a:t>
                      </a:r>
                    </a:p>
                  </a:txBody>
                  <a:tcPr marL="36000" marR="36000" marT="36000" marB="360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03340395"/>
                  </a:ext>
                </a:extLst>
              </a:tr>
              <a:tr h="3370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Техническая конопля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F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1 875,0</a:t>
                      </a:r>
                    </a:p>
                  </a:txBody>
                  <a:tcPr marL="36000" marR="36000" marT="36000" marB="360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1994429" y="618855"/>
            <a:ext cx="907316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1.5</a:t>
            </a:r>
            <a:r>
              <a:rPr lang="en-US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Возмещение части 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затрат на 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проведение агротехнологических 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(Субсидии на 1 га льна и конопли)</a:t>
            </a: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8"/>
          <p:cNvSpPr txBox="1">
            <a:spLocks noChangeArrowheads="1"/>
          </p:cNvSpPr>
          <p:nvPr/>
        </p:nvSpPr>
        <p:spPr bwMode="auto">
          <a:xfrm>
            <a:off x="3055918" y="111606"/>
            <a:ext cx="672415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«КОМПЕНСИРУЮЩАЯ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» СУБСИДИЯ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172680" y="3254992"/>
            <a:ext cx="8894911" cy="12191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en-US" sz="1200" u="sng" dirty="0" smtClean="0">
                <a:solidFill>
                  <a:schemeClr val="tx1"/>
                </a:solidFill>
              </a:rPr>
              <a:t> </a:t>
            </a:r>
            <a:r>
              <a:rPr lang="ru-RU" sz="1200" u="sng" dirty="0" smtClean="0">
                <a:solidFill>
                  <a:schemeClr val="tx1"/>
                </a:solidFill>
              </a:rPr>
              <a:t>Условия:</a:t>
            </a:r>
          </a:p>
          <a:p>
            <a:pPr algn="just">
              <a:defRPr/>
            </a:pPr>
            <a:r>
              <a:rPr lang="ru-RU" sz="1200" dirty="0" smtClean="0">
                <a:solidFill>
                  <a:schemeClr val="tx1"/>
                </a:solidFill>
              </a:rPr>
              <a:t>-  получатель </a:t>
            </a:r>
            <a:r>
              <a:rPr lang="ru-RU" sz="1200" dirty="0">
                <a:solidFill>
                  <a:schemeClr val="tx1"/>
                </a:solidFill>
              </a:rPr>
              <a:t>реализовал в отчетном году </a:t>
            </a:r>
            <a:r>
              <a:rPr lang="ru-RU" sz="1200" dirty="0" err="1">
                <a:solidFill>
                  <a:schemeClr val="tx1"/>
                </a:solidFill>
              </a:rPr>
              <a:t>льно</a:t>
            </a:r>
            <a:r>
              <a:rPr lang="ru-RU" sz="1200" dirty="0">
                <a:solidFill>
                  <a:schemeClr val="tx1"/>
                </a:solidFill>
              </a:rPr>
              <a:t>- и (или) </a:t>
            </a:r>
            <a:r>
              <a:rPr lang="ru-RU" sz="1200" dirty="0" err="1">
                <a:solidFill>
                  <a:schemeClr val="tx1"/>
                </a:solidFill>
              </a:rPr>
              <a:t>пеньковолокно</a:t>
            </a:r>
            <a:r>
              <a:rPr lang="ru-RU" sz="1200" dirty="0">
                <a:solidFill>
                  <a:schemeClr val="tx1"/>
                </a:solidFill>
              </a:rPr>
              <a:t>, и (или) тресту льняную, и (или) тресту конопляную собственного производства перерабатывающим организациям, расположенным на территории Российской Федерации, и (или) отгрузил такую продукцию на собственную переработку.-;</a:t>
            </a:r>
          </a:p>
          <a:p>
            <a:pPr algn="just">
              <a:defRPr/>
            </a:pPr>
            <a:r>
              <a:rPr lang="ru-RU" sz="1200" dirty="0">
                <a:solidFill>
                  <a:schemeClr val="tx1"/>
                </a:solidFill>
              </a:rPr>
              <a:t>- </a:t>
            </a:r>
            <a:r>
              <a:rPr lang="ru-RU" sz="1200" dirty="0" smtClean="0">
                <a:solidFill>
                  <a:schemeClr val="tx1"/>
                </a:solidFill>
              </a:rPr>
              <a:t>плановое </a:t>
            </a:r>
            <a:r>
              <a:rPr lang="ru-RU" sz="1200" dirty="0">
                <a:solidFill>
                  <a:schemeClr val="tx1"/>
                </a:solidFill>
              </a:rPr>
              <a:t>значение результата предоставления субсидии устанавливается в соглашении и не может быть ниже размера посевной площади, занятой льном-долгунцом и (или) коноплей, в отчетном году.</a:t>
            </a:r>
          </a:p>
        </p:txBody>
      </p:sp>
    </p:spTree>
    <p:extLst>
      <p:ext uri="{BB962C8B-B14F-4D97-AF65-F5344CB8AC3E}">
        <p14:creationId xmlns:p14="http://schemas.microsoft.com/office/powerpoint/2010/main" val="2363218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кст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C79478"/>
      </a:accent1>
      <a:accent2>
        <a:srgbClr val="ED7D31"/>
      </a:accent2>
      <a:accent3>
        <a:srgbClr val="A5A5A5"/>
      </a:accent3>
      <a:accent4>
        <a:srgbClr val="757070"/>
      </a:accent4>
      <a:accent5>
        <a:srgbClr val="F4B183"/>
      </a:accent5>
      <a:accent6>
        <a:srgbClr val="FFC000"/>
      </a:accent6>
      <a:hlink>
        <a:srgbClr val="3A3838"/>
      </a:hlink>
      <a:folHlink>
        <a:srgbClr val="E7E6E6"/>
      </a:folHlink>
    </a:clrScheme>
    <a:fontScheme name="Офіс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 bwMode="auto"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wrap="square">
        <a:spAutoFit/>
      </a:bodyPr>
      <a:lstStyle>
        <a:defPPr>
          <a:lnSpc>
            <a:spcPct val="100000"/>
          </a:lnSpc>
          <a:spcBef>
            <a:spcPct val="0"/>
          </a:spcBef>
          <a:buFontTx/>
          <a:buNone/>
          <a:defRPr sz="1350" i="1" smtClean="0">
            <a:latin typeface="Cambria Math" panose="02040503050406030204" pitchFamily="18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45398</TotalTime>
  <Words>7926</Words>
  <Application>Microsoft Office PowerPoint</Application>
  <PresentationFormat>Произвольный</PresentationFormat>
  <Paragraphs>957</Paragraphs>
  <Slides>39</Slides>
  <Notes>38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Милян Христина</dc:creator>
  <cp:lastModifiedBy>Фирстов Фирстов</cp:lastModifiedBy>
  <cp:revision>1025</cp:revision>
  <cp:lastPrinted>2022-04-28T13:36:26Z</cp:lastPrinted>
  <dcterms:created xsi:type="dcterms:W3CDTF">2017-12-04T11:28:17Z</dcterms:created>
  <dcterms:modified xsi:type="dcterms:W3CDTF">2023-04-10T14:55:09Z</dcterms:modified>
</cp:coreProperties>
</file>